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707" r:id="rId6"/>
  </p:sldMasterIdLst>
  <p:notesMasterIdLst>
    <p:notesMasterId r:id="rId27"/>
  </p:notesMasterIdLst>
  <p:sldIdLst>
    <p:sldId id="366" r:id="rId7"/>
    <p:sldId id="845" r:id="rId8"/>
    <p:sldId id="846" r:id="rId9"/>
    <p:sldId id="847" r:id="rId10"/>
    <p:sldId id="301" r:id="rId11"/>
    <p:sldId id="553" r:id="rId12"/>
    <p:sldId id="848" r:id="rId13"/>
    <p:sldId id="548" r:id="rId14"/>
    <p:sldId id="303" r:id="rId15"/>
    <p:sldId id="853" r:id="rId16"/>
    <p:sldId id="555" r:id="rId17"/>
    <p:sldId id="841" r:id="rId18"/>
    <p:sldId id="564" r:id="rId19"/>
    <p:sldId id="850" r:id="rId20"/>
    <p:sldId id="851" r:id="rId21"/>
    <p:sldId id="563" r:id="rId22"/>
    <p:sldId id="852" r:id="rId23"/>
    <p:sldId id="566" r:id="rId24"/>
    <p:sldId id="568" r:id="rId25"/>
    <p:sldId id="5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440202-F4E3-B579-03A2-40886427A13E}" name="Kelly Cush Hughes" initials="KH" userId="x6O5E5Dm2nAbsAioUb8BQO9q7TcfaLt0wRsxnB2TJJk=" providerId="None"/>
  <p188:author id="{1CC6F817-15BF-4C36-71B4-F7C4EBF353DC}" name="McCray, Angel Allen (bxg8ga)" initials="AM" userId="S::bxg8ga@virginia.edu::747a705c-abfe-49e8-86bb-3fe83a9c142f" providerId="AD"/>
  <p188:author id="{62391919-1709-A443-3222-01E1D81E94D8}" name="Lydic, Sarah V (svl3m)" initials="LSV(" userId="S::svl3m@virginia.edu::3bdd97b1-05c4-4575-883b-a04d936278c2" providerId="AD"/>
  <p188:author id="{5EF24F61-A872-B2E8-935C-4FCBC7B4A92C}" name="Whittaker, Jessica E (jew9t)" initials="JW" userId="S::jew9t@virginia.edu::d06a2530-2ef1-41a2-839f-1a119e73455f" providerId="AD"/>
  <p188:author id="{617380A8-14E7-A0DF-F707-87F4739606CF}" name="Weaver, Wanda L (wlw6n)" initials="" userId="S::wlw6n@virginia.edu::52648c3a-a432-43c8-bb9c-877f1e9c22c3" providerId="AD"/>
  <p188:author id="{C51C54D3-C628-5B61-33BD-3F5B6DB31330}" name="Farina, Lauren Ashton (tdf9fp)" initials="" userId="S::tdf9fp@virginia.edu::a552f3ea-090f-437f-85aa-7f5819438857" providerId="AD"/>
  <p188:author id="{F45805D5-9B8E-5EA1-908A-5833CD0F11C5}" name="Hughes, Kelly Cush (kac5y)" initials="" userId="S::kac5y@virginia.edu::15458bb3-0abc-457a-bd87-2afc65f34fe1" providerId="AD"/>
  <p188:author id="{2E89C6E1-6E51-2EC3-7D85-A931288F7A48}" name="Kinsella, Katie (kjk4xx)" initials="K(" userId="S::kjk4xx@virginia.edu::4217c03c-76ca-4c01-b729-c1d751a26f12" providerId="AD"/>
  <p188:author id="{98C8BAFD-9D5A-3DD2-E255-459FEDAD83C8}" name="Davis, Jenifer Leigh (jls3y)" initials="DJL(" userId="S::jls3y@virginia.edu::208e9973-a0ce-4c79-8c76-89683455a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68"/>
    <a:srgbClr val="E67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64565" autoAdjust="0"/>
  </p:normalViewPr>
  <p:slideViewPr>
    <p:cSldViewPr snapToGrid="0">
      <p:cViewPr varScale="1">
        <p:scale>
          <a:sx n="59" d="100"/>
          <a:sy n="59" d="100"/>
        </p:scale>
        <p:origin x="1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54221-B12E-4B46-9271-534CD16914B3}" type="datetimeFigureOut">
              <a:rPr lang="en-US" smtClean="0"/>
              <a:t>7/19/24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DB800-816C-5942-8E78-0867ED45CBE9}" type="slidenum">
              <a:rPr lang="en-US" smtClean="0"/>
              <a:t>‹#›</a:t>
            </a:fld>
            <a:endParaRPr lang="en-US"/>
          </a:p>
        </p:txBody>
      </p:sp>
    </p:spTree>
    <p:extLst>
      <p:ext uri="{BB962C8B-B14F-4D97-AF65-F5344CB8AC3E}">
        <p14:creationId xmlns:p14="http://schemas.microsoft.com/office/powerpoint/2010/main" val="89906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FC53FFE0-0D33-44A6-BF83-4DCED018EB11}" type="slidenum">
              <a:rPr lang="en-US">
                <a:solidFill>
                  <a:prstClr val="black"/>
                </a:solidFill>
                <a:latin typeface="Calibri"/>
              </a:rPr>
              <a:pPr defTabSz="931735">
                <a:defRPr/>
              </a:pPr>
              <a:t>1</a:t>
            </a:fld>
            <a:endParaRPr lang="en-US">
              <a:solidFill>
                <a:prstClr val="black"/>
              </a:solidFill>
              <a:latin typeface="Calibri"/>
            </a:endParaRPr>
          </a:p>
        </p:txBody>
      </p:sp>
    </p:spTree>
    <p:extLst>
      <p:ext uri="{BB962C8B-B14F-4D97-AF65-F5344CB8AC3E}">
        <p14:creationId xmlns:p14="http://schemas.microsoft.com/office/powerpoint/2010/main" val="279714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r>
              <a:rPr lang="en-US" dirty="0"/>
              <a:t>Several different</a:t>
            </a:r>
            <a:r>
              <a:rPr lang="en-US" baseline="0" dirty="0"/>
              <a:t> types of VKRP reports are provided. </a:t>
            </a:r>
          </a:p>
          <a:p>
            <a:r>
              <a:rPr lang="en-US" baseline="0" dirty="0"/>
              <a:t>As we see here – Pre-K Teachers have a Classroom level report that shows all students and their scores on the EMAS and CBRS self-regulation and social skills.</a:t>
            </a:r>
          </a:p>
          <a:p>
            <a:pPr marL="176679" marR="0" lvl="0" indent="-176679" algn="l" defTabSz="914400" rtl="0" eaLnBrk="1" fontAlgn="auto" latinLnBrk="0" hangingPunct="1">
              <a:lnSpc>
                <a:spcPct val="100000"/>
              </a:lnSpc>
              <a:spcBef>
                <a:spcPts val="0"/>
              </a:spcBef>
              <a:spcAft>
                <a:spcPts val="0"/>
              </a:spcAft>
              <a:buClrTx/>
              <a:buSzTx/>
              <a:buFontTx/>
              <a:buChar char="-"/>
              <a:tabLst/>
              <a:defRPr/>
            </a:pPr>
            <a:r>
              <a:rPr lang="en-US" baseline="0" dirty="0"/>
              <a:t>Pre-kindergarten student scores are color-coded based on their skill development range – Beginning, Growing, and Strong</a:t>
            </a:r>
          </a:p>
          <a:p>
            <a:pPr marL="176679" indent="-176679">
              <a:buFontTx/>
              <a:buChar char="-"/>
            </a:pPr>
            <a:r>
              <a:rPr lang="en-US" baseline="0" dirty="0"/>
              <a:t>Teachers can access other reports at the classroom level as well as student level reports. </a:t>
            </a:r>
          </a:p>
          <a:p>
            <a:pPr marL="176679" indent="-176679">
              <a:buFontTx/>
              <a:buChar char="-"/>
            </a:pPr>
            <a:r>
              <a:rPr lang="en-US" baseline="0" dirty="0"/>
              <a:t>Program and School level staff have access to reports and data exports as well.</a:t>
            </a:r>
          </a:p>
        </p:txBody>
      </p:sp>
      <p:sp>
        <p:nvSpPr>
          <p:cNvPr id="4" name="Slide Number Placeholder 3"/>
          <p:cNvSpPr>
            <a:spLocks noGrp="1"/>
          </p:cNvSpPr>
          <p:nvPr>
            <p:ph type="sldNum" sz="quarter" idx="10"/>
          </p:nvPr>
        </p:nvSpPr>
        <p:spPr/>
        <p:txBody>
          <a:bodyPr/>
          <a:lstStyle/>
          <a:p>
            <a:pPr defTabSz="942289">
              <a:defRPr/>
            </a:pPr>
            <a:fld id="{FC53FFE0-0D33-44A6-BF83-4DCED018EB11}" type="slidenum">
              <a:rPr lang="en-US">
                <a:solidFill>
                  <a:prstClr val="black"/>
                </a:solidFill>
                <a:latin typeface="Calibri"/>
              </a:rPr>
              <a:pPr defTabSz="942289">
                <a:defRPr/>
              </a:pPr>
              <a:t>11</a:t>
            </a:fld>
            <a:endParaRPr lang="en-US">
              <a:solidFill>
                <a:prstClr val="black"/>
              </a:solidFill>
              <a:latin typeface="Calibri"/>
            </a:endParaRPr>
          </a:p>
        </p:txBody>
      </p:sp>
    </p:spTree>
    <p:extLst>
      <p:ext uri="{BB962C8B-B14F-4D97-AF65-F5344CB8AC3E}">
        <p14:creationId xmlns:p14="http://schemas.microsoft.com/office/powerpoint/2010/main" val="425004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r>
              <a:rPr lang="en-US" dirty="0"/>
              <a:t>Several different</a:t>
            </a:r>
            <a:r>
              <a:rPr lang="en-US" baseline="0" dirty="0"/>
              <a:t> types of VKRP reports are produced </a:t>
            </a:r>
          </a:p>
          <a:p>
            <a:r>
              <a:rPr lang="en-US" baseline="0" dirty="0"/>
              <a:t>As we see here – Kindergarten Teachers have a Classroom level report that shows all students and their scores on the EMAS and CBRS self-regulation and social skills.</a:t>
            </a:r>
          </a:p>
          <a:p>
            <a:r>
              <a:rPr lang="en-US" baseline="0" dirty="0"/>
              <a:t>Kindergarten student scores are color-coded based on their meeting the benchmark (green) or not (red).</a:t>
            </a:r>
          </a:p>
          <a:p>
            <a:pPr marL="176679" indent="-176679">
              <a:buFontTx/>
              <a:buChar char="-"/>
            </a:pPr>
            <a:r>
              <a:rPr lang="en-US" baseline="0" dirty="0"/>
              <a:t>Teachers have additional reports at the classroom level as well as student level. </a:t>
            </a:r>
          </a:p>
          <a:p>
            <a:pPr marL="176679" indent="-176679">
              <a:buFontTx/>
              <a:buChar char="-"/>
            </a:pPr>
            <a:r>
              <a:rPr lang="en-US" baseline="0" dirty="0"/>
              <a:t>School and Division level staff have access to reports and data exports as well.</a:t>
            </a:r>
            <a:endParaRPr lang="en-US" dirty="0"/>
          </a:p>
        </p:txBody>
      </p:sp>
      <p:sp>
        <p:nvSpPr>
          <p:cNvPr id="4" name="Slide Number Placeholder 3"/>
          <p:cNvSpPr>
            <a:spLocks noGrp="1"/>
          </p:cNvSpPr>
          <p:nvPr>
            <p:ph type="sldNum" sz="quarter" idx="10"/>
          </p:nvPr>
        </p:nvSpPr>
        <p:spPr/>
        <p:txBody>
          <a:bodyPr/>
          <a:lstStyle/>
          <a:p>
            <a:pPr defTabSz="942289">
              <a:defRPr/>
            </a:pPr>
            <a:fld id="{FC53FFE0-0D33-44A6-BF83-4DCED018EB11}" type="slidenum">
              <a:rPr lang="en-US">
                <a:solidFill>
                  <a:prstClr val="black"/>
                </a:solidFill>
                <a:latin typeface="Calibri"/>
              </a:rPr>
              <a:pPr defTabSz="942289">
                <a:defRPr/>
              </a:pPr>
              <a:t>12</a:t>
            </a:fld>
            <a:endParaRPr lang="en-US">
              <a:solidFill>
                <a:prstClr val="black"/>
              </a:solidFill>
              <a:latin typeface="Calibri"/>
            </a:endParaRPr>
          </a:p>
        </p:txBody>
      </p:sp>
    </p:spTree>
    <p:extLst>
      <p:ext uri="{BB962C8B-B14F-4D97-AF65-F5344CB8AC3E}">
        <p14:creationId xmlns:p14="http://schemas.microsoft.com/office/powerpoint/2010/main" val="388579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Numerous resources and activities are available to teachers within the VKRP web portal. The Key Skill Overviews go into depth about how a skill develops, where students might have difficulty, and how to help them.  In addition, the activities and strategies provided include how to support students who are just learning the skill as well as ways to challenge students to take the skill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C53FFE0-0D33-44A6-BF83-4DCED018EB11}" type="slidenum">
              <a:rPr lang="en-US" smtClean="0"/>
              <a:t>13</a:t>
            </a:fld>
            <a:endParaRPr lang="en-US"/>
          </a:p>
        </p:txBody>
      </p:sp>
    </p:spTree>
    <p:extLst>
      <p:ext uri="{BB962C8B-B14F-4D97-AF65-F5344CB8AC3E}">
        <p14:creationId xmlns:p14="http://schemas.microsoft.com/office/powerpoint/2010/main" val="27917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have access to a summary report to share with families – the Family Information Report.</a:t>
            </a:r>
          </a:p>
          <a:p>
            <a:r>
              <a:rPr lang="en-US" dirty="0"/>
              <a:t>For kindergarten the report includes information about the VKRP and assessments on page one</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14</a:t>
            </a:fld>
            <a:endParaRPr lang="en-US"/>
          </a:p>
        </p:txBody>
      </p:sp>
    </p:spTree>
    <p:extLst>
      <p:ext uri="{BB962C8B-B14F-4D97-AF65-F5344CB8AC3E}">
        <p14:creationId xmlns:p14="http://schemas.microsoft.com/office/powerpoint/2010/main" val="283979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student’s scores on the math, self-regulation, social skills domains on page 2.</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15</a:t>
            </a:fld>
            <a:endParaRPr lang="en-US"/>
          </a:p>
        </p:txBody>
      </p:sp>
    </p:spTree>
    <p:extLst>
      <p:ext uri="{BB962C8B-B14F-4D97-AF65-F5344CB8AC3E}">
        <p14:creationId xmlns:p14="http://schemas.microsoft.com/office/powerpoint/2010/main" val="422678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r>
              <a:rPr lang="en-US" dirty="0"/>
              <a:t>A similar report is available for pre-kindergarten teachers to share with families.</a:t>
            </a:r>
          </a:p>
        </p:txBody>
      </p:sp>
    </p:spTree>
    <p:extLst>
      <p:ext uri="{BB962C8B-B14F-4D97-AF65-F5344CB8AC3E}">
        <p14:creationId xmlns:p14="http://schemas.microsoft.com/office/powerpoint/2010/main" val="98897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27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5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64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3FFE0-0D33-44A6-BF83-4DCED018EB11}" type="slidenum">
              <a:rPr lang="en-US" smtClean="0"/>
              <a:t>20</a:t>
            </a:fld>
            <a:endParaRPr lang="en-US"/>
          </a:p>
        </p:txBody>
      </p:sp>
    </p:spTree>
    <p:extLst>
      <p:ext uri="{BB962C8B-B14F-4D97-AF65-F5344CB8AC3E}">
        <p14:creationId xmlns:p14="http://schemas.microsoft.com/office/powerpoint/2010/main" val="126279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VKRP provides a set of assessments that shine a spotlight on school readiness and student learning growth to empower teachers, education leaders, and families.</a:t>
            </a:r>
          </a:p>
          <a:p>
            <a:endParaRPr lang="en-US" baseline="0" dirty="0"/>
          </a:p>
          <a:p>
            <a:r>
              <a:rPr lang="en-US" baseline="0" dirty="0"/>
              <a:t>VKRP is: </a:t>
            </a:r>
          </a:p>
          <a:p>
            <a:r>
              <a:rPr lang="en-US" baseline="0" dirty="0"/>
              <a:t>Virginia standards-aligned</a:t>
            </a:r>
          </a:p>
          <a:p>
            <a:r>
              <a:rPr lang="en-US" baseline="0" dirty="0"/>
              <a:t>Multi-year school readiness assessment system (3-year-old through K)</a:t>
            </a:r>
          </a:p>
          <a:p>
            <a:r>
              <a:rPr lang="en-US" baseline="0" dirty="0"/>
              <a:t>Produces actionable information to guide decisions at the student, classroom, school and division levels to support student learning</a:t>
            </a:r>
          </a:p>
          <a:p>
            <a:endParaRPr lang="en-US" baseline="0" dirty="0"/>
          </a:p>
          <a:p>
            <a:endParaRPr lang="en-US" baseline="0" dirty="0"/>
          </a:p>
          <a:p>
            <a:r>
              <a:rPr lang="en-US" baseline="0" dirty="0"/>
              <a:t>VKRP provides a very robust reporting system --automated reporting at the student (for a educators and for families), classroom, school, division, region, and state)</a:t>
            </a:r>
          </a:p>
          <a:p>
            <a:r>
              <a:rPr lang="en-US" baseline="0" dirty="0"/>
              <a:t>Manual reporting process for division and regional reports, state report once a year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EDB800-816C-5942-8E78-0867ED45CB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53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a typeface="Calibri"/>
                <a:cs typeface="Calibri"/>
              </a:rPr>
              <a:t>The team at UVA has been working with school divisions and Pre-K programs for many years to develop the VKRP assessments, reports, resources for </a:t>
            </a:r>
            <a:r>
              <a:rPr lang="en-US" dirty="0" err="1">
                <a:ea typeface="Calibri"/>
                <a:cs typeface="Calibri"/>
              </a:rPr>
              <a:t>Kdg</a:t>
            </a:r>
            <a:r>
              <a:rPr lang="en-US" dirty="0">
                <a:ea typeface="Calibri"/>
                <a:cs typeface="Calibri"/>
              </a:rPr>
              <a:t> and Pre-K versions of these components.  </a:t>
            </a:r>
          </a:p>
          <a:p>
            <a:endParaRPr lang="en-US" dirty="0">
              <a:ea typeface="Calibri"/>
              <a:cs typeface="Calibri"/>
            </a:endParaRPr>
          </a:p>
          <a:p>
            <a:r>
              <a:rPr lang="en-US" dirty="0">
                <a:ea typeface="Calibri"/>
                <a:cs typeface="Calibri"/>
              </a:rPr>
              <a:t>In 2019, all public school kindergarten classrooms across the state began using VKRP</a:t>
            </a:r>
          </a:p>
          <a:p>
            <a:endParaRPr lang="en-US" dirty="0">
              <a:ea typeface="Calibri"/>
              <a:cs typeface="Calibri"/>
            </a:endParaRPr>
          </a:p>
          <a:p>
            <a:r>
              <a:rPr lang="en-US" dirty="0">
                <a:ea typeface="Calibri"/>
                <a:cs typeface="Calibri"/>
              </a:rPr>
              <a:t>The 2021-2022 school year, began the statewide rollout of VKRP Pre-k publicly funded programs.</a:t>
            </a:r>
          </a:p>
          <a:p>
            <a:endParaRPr lang="en-US" dirty="0">
              <a:ea typeface="Calibri"/>
              <a:cs typeface="Calibri"/>
            </a:endParaRPr>
          </a:p>
          <a:p>
            <a:r>
              <a:rPr lang="en-US" dirty="0">
                <a:ea typeface="Calibri"/>
                <a:cs typeface="Calibri"/>
              </a:rPr>
              <a:t>In 2022-2023, we added assessments for 3-year-old classrooms</a:t>
            </a:r>
          </a:p>
          <a:p>
            <a:endParaRPr lang="en-US" dirty="0">
              <a:ea typeface="Calibri"/>
              <a:cs typeface="Calibri"/>
            </a:endParaRPr>
          </a:p>
          <a:p>
            <a:r>
              <a:rPr lang="en-US" dirty="0">
                <a:ea typeface="Calibri"/>
                <a:cs typeface="Calibri"/>
              </a:rPr>
              <a:t>This year, a Mid-Year assessment timepoint will be available as an optional timepoint for all grade levels. </a:t>
            </a:r>
          </a:p>
          <a:p>
            <a:endParaRPr lang="en-US" dirty="0">
              <a:ea typeface="Calibri"/>
              <a:cs typeface="Calibri"/>
            </a:endParaRPr>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3</a:t>
            </a:fld>
            <a:endParaRPr lang="en-US"/>
          </a:p>
        </p:txBody>
      </p:sp>
    </p:spTree>
    <p:extLst>
      <p:ext uri="{BB962C8B-B14F-4D97-AF65-F5344CB8AC3E}">
        <p14:creationId xmlns:p14="http://schemas.microsoft.com/office/powerpoint/2010/main" val="407562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VKRP data help key players in classrooms, schools, divisions, and government make data-informed decisions about how to best meet the needs of Virginia’s youngest students and to invest strategically in early childhood initiatives. VKRP and other sources of early childhood education data can be used to identify readiness gaps, track system-level trends, and inform effective allocation of education resources. However, VKRP was not designed to be reliable within a high-stakes accountability environment and is not suited for use as a specific consequence to students, teachers, or schools/programs. </a:t>
            </a:r>
          </a:p>
          <a:p>
            <a:endParaRPr lang="en-US" sz="1200" baseline="0" dirty="0"/>
          </a:p>
          <a:p>
            <a:pPr defTabSz="942289">
              <a:spcBef>
                <a:spcPts val="618"/>
              </a:spcBef>
              <a:defRPr/>
            </a:pPr>
            <a:r>
              <a:rPr lang="en-US" sz="1200" baseline="0" dirty="0">
                <a:solidFill>
                  <a:prstClr val="black"/>
                </a:solidFill>
              </a:rPr>
              <a:t>Detailed, actionable information</a:t>
            </a:r>
          </a:p>
          <a:p>
            <a:pPr marL="642595" lvl="1" indent="-171450" defTabSz="942289">
              <a:spcBef>
                <a:spcPts val="618"/>
              </a:spcBef>
              <a:buFont typeface="Arial" panose="020B0604020202020204" pitchFamily="34" charset="0"/>
              <a:buChar char="•"/>
              <a:defRPr/>
            </a:pPr>
            <a:r>
              <a:rPr lang="en-US" sz="1200" baseline="0" dirty="0">
                <a:solidFill>
                  <a:prstClr val="black"/>
                </a:solidFill>
              </a:rPr>
              <a:t>Better meet students at their current skill level</a:t>
            </a:r>
          </a:p>
          <a:p>
            <a:pPr marL="642595" lvl="1" indent="-171450" defTabSz="942289">
              <a:spcBef>
                <a:spcPts val="618"/>
              </a:spcBef>
              <a:buFont typeface="Arial" panose="020B0604020202020204" pitchFamily="34" charset="0"/>
              <a:buChar char="•"/>
              <a:defRPr/>
            </a:pPr>
            <a:r>
              <a:rPr lang="en-US" sz="1200" baseline="0" dirty="0">
                <a:solidFill>
                  <a:prstClr val="black"/>
                </a:solidFill>
              </a:rPr>
              <a:t>Refer a student for additional assessment</a:t>
            </a:r>
          </a:p>
          <a:p>
            <a:pPr marL="642595" lvl="1" indent="-171450" defTabSz="942289">
              <a:spcBef>
                <a:spcPts val="618"/>
              </a:spcBef>
              <a:buFont typeface="Arial" panose="020B0604020202020204" pitchFamily="34" charset="0"/>
              <a:buChar char="•"/>
              <a:defRPr/>
            </a:pPr>
            <a:r>
              <a:rPr lang="en-US" sz="1200" baseline="0" dirty="0">
                <a:solidFill>
                  <a:prstClr val="black"/>
                </a:solidFill>
              </a:rPr>
              <a:t>Provide early intervention services </a:t>
            </a:r>
          </a:p>
          <a:p>
            <a:pPr defTabSz="942289">
              <a:spcBef>
                <a:spcPts val="618"/>
              </a:spcBef>
              <a:defRPr/>
            </a:pPr>
            <a:r>
              <a:rPr lang="en-US" sz="1200" baseline="0" dirty="0">
                <a:solidFill>
                  <a:prstClr val="black"/>
                </a:solidFill>
              </a:rPr>
              <a:t>Resources provide guidance on what to do next</a:t>
            </a:r>
          </a:p>
          <a:p>
            <a:pPr marL="642595" lvl="1" indent="-171450" defTabSz="942289">
              <a:spcBef>
                <a:spcPts val="618"/>
              </a:spcBef>
              <a:buFont typeface="Arial" panose="020B0604020202020204" pitchFamily="34" charset="0"/>
              <a:buChar char="•"/>
              <a:defRPr/>
            </a:pPr>
            <a:r>
              <a:rPr lang="en-US" sz="1200" baseline="0" dirty="0">
                <a:solidFill>
                  <a:prstClr val="black"/>
                </a:solidFill>
              </a:rPr>
              <a:t>Information on the what the skill is and how it develops</a:t>
            </a:r>
          </a:p>
          <a:p>
            <a:pPr marL="642595" lvl="1" indent="-171450" defTabSz="942289">
              <a:spcBef>
                <a:spcPts val="618"/>
              </a:spcBef>
              <a:buFont typeface="Arial" panose="020B0604020202020204" pitchFamily="34" charset="0"/>
              <a:buChar char="•"/>
              <a:defRPr/>
            </a:pPr>
            <a:r>
              <a:rPr lang="en-US" sz="1200" baseline="0" dirty="0">
                <a:solidFill>
                  <a:prstClr val="black"/>
                </a:solidFill>
              </a:rPr>
              <a:t>Strategies and activities</a:t>
            </a:r>
          </a:p>
          <a:p>
            <a:pPr marL="471145" lvl="1" defTabSz="942289">
              <a:spcBef>
                <a:spcPts val="618"/>
              </a:spcBef>
              <a:defRPr/>
            </a:pPr>
            <a:endParaRPr lang="en-US" sz="1200" baseline="0" dirty="0">
              <a:solidFill>
                <a:prstClr val="black"/>
              </a:solidFill>
            </a:endParaRPr>
          </a:p>
          <a:p>
            <a:pPr>
              <a:spcBef>
                <a:spcPts val="618"/>
              </a:spcBef>
            </a:pPr>
            <a:r>
              <a:rPr lang="en-US" sz="1200" baseline="0" dirty="0"/>
              <a:t>Identify areas of need</a:t>
            </a:r>
          </a:p>
          <a:p>
            <a:pPr marL="628650" lvl="1" indent="-171450">
              <a:spcBef>
                <a:spcPts val="618"/>
              </a:spcBef>
              <a:buFont typeface="Arial" panose="020B0604020202020204" pitchFamily="34" charset="0"/>
              <a:buChar char="•"/>
            </a:pPr>
            <a:r>
              <a:rPr lang="en-US" sz="1200" baseline="0" dirty="0"/>
              <a:t>Is there variability across skills?</a:t>
            </a:r>
          </a:p>
          <a:p>
            <a:pPr marL="628650" lvl="1" indent="-171450">
              <a:spcBef>
                <a:spcPts val="618"/>
              </a:spcBef>
              <a:buFont typeface="Arial" panose="020B0604020202020204" pitchFamily="34" charset="0"/>
              <a:buChar char="•"/>
            </a:pPr>
            <a:r>
              <a:rPr lang="en-US" sz="1200" baseline="0" dirty="0"/>
              <a:t>Do certain schools or classrooms stand out?</a:t>
            </a:r>
          </a:p>
          <a:p>
            <a:pPr lvl="2">
              <a:spcBef>
                <a:spcPts val="618"/>
              </a:spcBef>
            </a:pPr>
            <a:r>
              <a:rPr lang="en-US" sz="1200" baseline="0" dirty="0"/>
              <a:t>Many children arriving with key foundational skills and vice versa</a:t>
            </a:r>
          </a:p>
          <a:p>
            <a:pPr>
              <a:spcBef>
                <a:spcPts val="618"/>
              </a:spcBef>
            </a:pPr>
            <a:r>
              <a:rPr lang="en-US" sz="1200" baseline="0" dirty="0"/>
              <a:t>Inform decisions about professional development for teachers</a:t>
            </a:r>
          </a:p>
          <a:p>
            <a:pPr marL="628650" lvl="1" indent="-171450">
              <a:spcBef>
                <a:spcPts val="618"/>
              </a:spcBef>
              <a:buFont typeface="Arial" panose="020B0604020202020204" pitchFamily="34" charset="0"/>
              <a:buChar char="•"/>
            </a:pPr>
            <a:r>
              <a:rPr lang="en-US" sz="1200" baseline="0" dirty="0"/>
              <a:t>Provide more targeted PD to teachers or schools based on the data</a:t>
            </a:r>
          </a:p>
          <a:p>
            <a:pPr marL="628650" lvl="1" indent="-171450">
              <a:spcBef>
                <a:spcPts val="618"/>
              </a:spcBef>
              <a:buFont typeface="Arial" panose="020B0604020202020204" pitchFamily="34" charset="0"/>
              <a:buChar char="•"/>
            </a:pPr>
            <a:r>
              <a:rPr lang="en-US" sz="1200" baseline="0" dirty="0"/>
              <a:t>Data to help determine if that training was useful in supporting children's’ skills</a:t>
            </a:r>
          </a:p>
          <a:p>
            <a:pPr>
              <a:spcBef>
                <a:spcPts val="618"/>
              </a:spcBef>
            </a:pPr>
            <a:r>
              <a:rPr lang="en-US" sz="1200" baseline="0" dirty="0"/>
              <a:t>Understand how experiences prior to kindergarten are supporting children’s skills</a:t>
            </a:r>
          </a:p>
          <a:p>
            <a:pPr lvl="1">
              <a:spcBef>
                <a:spcPts val="618"/>
              </a:spcBef>
            </a:pPr>
            <a:r>
              <a:rPr lang="en-US" sz="1200" baseline="0" dirty="0"/>
              <a:t>e.g., Preschool experience, home visiting</a:t>
            </a:r>
          </a:p>
          <a:p>
            <a:pPr marL="471145" lvl="1" defTabSz="942289">
              <a:spcBef>
                <a:spcPts val="618"/>
              </a:spcBef>
              <a:defRPr/>
            </a:pPr>
            <a:endParaRPr lang="en-US" sz="1200" baseline="0" dirty="0">
              <a:solidFill>
                <a:prstClr val="black"/>
              </a:solidFill>
            </a:endParaRPr>
          </a:p>
          <a:p>
            <a:endParaRPr lang="en-US" sz="1200" baseline="0" dirty="0"/>
          </a:p>
          <a:p>
            <a:endParaRPr lang="en-US" sz="1200" baseline="0" dirty="0"/>
          </a:p>
        </p:txBody>
      </p:sp>
      <p:sp>
        <p:nvSpPr>
          <p:cNvPr id="4" name="Slide Number Placeholder 3"/>
          <p:cNvSpPr>
            <a:spLocks noGrp="1"/>
          </p:cNvSpPr>
          <p:nvPr>
            <p:ph type="sldNum" sz="quarter" idx="5"/>
          </p:nvPr>
        </p:nvSpPr>
        <p:spPr/>
        <p:txBody>
          <a:bodyPr/>
          <a:lstStyle/>
          <a:p>
            <a:fld id="{CAEDB800-816C-5942-8E78-0867ED45CBE9}" type="slidenum">
              <a:rPr lang="en-US" smtClean="0"/>
              <a:t>4</a:t>
            </a:fld>
            <a:endParaRPr lang="en-US"/>
          </a:p>
        </p:txBody>
      </p:sp>
    </p:spTree>
    <p:extLst>
      <p:ext uri="{BB962C8B-B14F-4D97-AF65-F5344CB8AC3E}">
        <p14:creationId xmlns:p14="http://schemas.microsoft.com/office/powerpoint/2010/main" val="62075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Kindergarten or school readiness spans multiple domains— including language, literacy, math, science, cognition, self-regulation, social skills, physical health, and gross motor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And… children’s skills do not develop in isolation but rather they are developed through children’s early experiences at home, school, and in the community.</a:t>
            </a:r>
          </a:p>
          <a:p>
            <a:pPr marL="0" marR="0" lvl="0" indent="0" algn="l" defTabSz="93173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3173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VKRP is not fully comprehensive (for example—it does not measure language—although VLP is adding a language assessment). It does not measure all domains and even within each domain it is does not measure every aspect.</a:t>
            </a:r>
          </a:p>
          <a:p>
            <a:pPr marL="0" marR="0" lvl="0" indent="0" algn="l" defTabSz="93173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3173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However, these measures DO provide reliable and valid data across indicators known to predict school success in the short and long term (literacy, social skills, mathematics, and self regulation). These measures also provide a </a:t>
            </a:r>
            <a:r>
              <a:rPr kumimoji="0" lang="en-US" sz="1400" b="1" i="0" u="none" strike="noStrike" kern="1200" cap="none" spc="0" normalizeH="0" baseline="0" noProof="0" dirty="0">
                <a:ln>
                  <a:noFill/>
                </a:ln>
                <a:solidFill>
                  <a:prstClr val="black"/>
                </a:solidFill>
                <a:effectLst/>
                <a:uLnTx/>
                <a:uFillTx/>
                <a:latin typeface="Calibri"/>
                <a:ea typeface="+mn-ea"/>
                <a:cs typeface="+mn-cs"/>
              </a:rPr>
              <a:t>purposeful equal emphasis on academics and social-emotional skills.</a:t>
            </a:r>
          </a:p>
        </p:txBody>
      </p:sp>
      <p:sp>
        <p:nvSpPr>
          <p:cNvPr id="4" name="Slide Number Placeholder 3"/>
          <p:cNvSpPr>
            <a:spLocks noGrp="1"/>
          </p:cNvSpPr>
          <p:nvPr>
            <p:ph type="sldNum" sz="quarter" idx="5"/>
          </p:nvPr>
        </p:nvSpPr>
        <p:spPr/>
        <p:txBody>
          <a:bodyPr/>
          <a:lstStyle/>
          <a:p>
            <a:fld id="{CAEDB800-816C-5942-8E78-0867ED45CBE9}" type="slidenum">
              <a:rPr lang="en-US" smtClean="0"/>
              <a:t>5</a:t>
            </a:fld>
            <a:endParaRPr lang="en-US"/>
          </a:p>
        </p:txBody>
      </p:sp>
    </p:spTree>
    <p:extLst>
      <p:ext uri="{BB962C8B-B14F-4D97-AF65-F5344CB8AC3E}">
        <p14:creationId xmlns:p14="http://schemas.microsoft.com/office/powerpoint/2010/main" val="262682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The Virginia Language &amp; Literacy Screening System includes language and literacy screeners for kindergarten and pre-k. Provided by the Virginia Literacy Partnerships, VALLS: Pre-K and VALLS: Kindergarten</a:t>
            </a:r>
            <a:r>
              <a:rPr lang="en-US" sz="1200" dirty="0">
                <a:solidFill>
                  <a:schemeClr val="dk1"/>
                </a:solidFill>
              </a:rPr>
              <a:t> are screeners given by children’s classroom teachers, instructional assistants, and/or other members of school personnel (e.g., math leads, literacy specialists).</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87E618-AC15-8848-A8E2-3F549C3C0C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77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The EMAS is a reliable and valid measure of mathematics – teachers work one on one with a child using math</a:t>
            </a:r>
            <a:r>
              <a:rPr lang="en-US" baseline="0" dirty="0">
                <a:solidFill>
                  <a:schemeClr val="dk1"/>
                </a:solidFill>
              </a:rPr>
              <a:t> manipulatives and materials</a:t>
            </a:r>
            <a:r>
              <a:rPr lang="en-US" dirty="0">
                <a:solidFill>
                  <a:schemeClr val="dk1"/>
                </a:solidFill>
              </a:rPr>
              <a:t> to assess their skills.</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87E618-AC15-8848-A8E2-3F549C3C0C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01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36525"/>
            <a:ext cx="5368925" cy="30210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The CBRS is a reliable and valid measure of self-regulation and social skills – a published measure that has been used in other states across the US to measure these skills in pre-kindergarten, kindergarten, and into elementary school. Teachers observe students for 4-6 weeks before completing the rating scale, which takes about 3 minutes per student within the online assessment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Mental Health Well-being items were added beginning in fall 2020  to ascertain student mental health and teacher overall concern regarding a student’s mental health well-being.  </a:t>
            </a:r>
          </a:p>
          <a:p>
            <a:endParaRPr lang="en-US" dirty="0"/>
          </a:p>
        </p:txBody>
      </p:sp>
    </p:spTree>
    <p:extLst>
      <p:ext uri="{BB962C8B-B14F-4D97-AF65-F5344CB8AC3E}">
        <p14:creationId xmlns:p14="http://schemas.microsoft.com/office/powerpoint/2010/main" val="138640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purposes of VKRP</a:t>
            </a:r>
            <a:endParaRPr lang="en-US" dirty="0"/>
          </a:p>
          <a:p>
            <a:r>
              <a:rPr lang="en-US" dirty="0"/>
              <a:t>Ready = foundation</a:t>
            </a:r>
            <a:r>
              <a:rPr lang="en-US" baseline="0" dirty="0"/>
              <a:t>al skills in all areas</a:t>
            </a:r>
          </a:p>
          <a:p>
            <a:r>
              <a:rPr lang="en-US" baseline="0" dirty="0"/>
              <a:t>Not Ready = Lacking foundational skills in one or more areas</a:t>
            </a:r>
          </a:p>
          <a:p>
            <a:endParaRPr lang="en-US" baseline="0" dirty="0"/>
          </a:p>
          <a:p>
            <a:r>
              <a:rPr lang="en-US" baseline="0" dirty="0"/>
              <a:t>Consistent with how readiness is defined in the research</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9</a:t>
            </a:fld>
            <a:endParaRPr lang="en-US"/>
          </a:p>
        </p:txBody>
      </p:sp>
    </p:spTree>
    <p:extLst>
      <p:ext uri="{BB962C8B-B14F-4D97-AF65-F5344CB8AC3E}">
        <p14:creationId xmlns:p14="http://schemas.microsoft.com/office/powerpoint/2010/main" val="28301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entered Title with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spc="0">
                <a:latin typeface="+mj-lt"/>
              </a:defRPr>
            </a:lvl1pPr>
          </a:lstStyle>
          <a:p>
            <a:r>
              <a:rPr lang="en-US"/>
              <a:t>Presentation Title Goes here</a:t>
            </a:r>
            <a:br>
              <a:rPr lang="en-US"/>
            </a:br>
            <a:r>
              <a:rPr lang="en-US"/>
              <a:t>Lorem Ipsum</a:t>
            </a:r>
          </a:p>
        </p:txBody>
      </p:sp>
      <p:sp>
        <p:nvSpPr>
          <p:cNvPr id="3" name="Subtitle 2"/>
          <p:cNvSpPr>
            <a:spLocks noGrp="1"/>
          </p:cNvSpPr>
          <p:nvPr>
            <p:ph type="subTitle" idx="1" hasCustomPrompt="1"/>
          </p:nvPr>
        </p:nvSpPr>
        <p:spPr>
          <a:xfrm>
            <a:off x="1524000" y="4173815"/>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Tree>
    <p:extLst>
      <p:ext uri="{BB962C8B-B14F-4D97-AF65-F5344CB8AC3E}">
        <p14:creationId xmlns:p14="http://schemas.microsoft.com/office/powerpoint/2010/main" val="371541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15615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Chapter Title-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403180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E172-3BA0-BA4F-91FD-FEF0D877AAEC}"/>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AE62E-CF4D-2A49-84F6-421F6AC71B36}"/>
              </a:ext>
            </a:extLst>
          </p:cNvPr>
          <p:cNvSpPr>
            <a:spLocks noGrp="1"/>
          </p:cNvSpPr>
          <p:nvPr>
            <p:ph type="pic" idx="1"/>
          </p:nvPr>
        </p:nvSpPr>
        <p:spPr>
          <a:xfrm>
            <a:off x="6096000" y="740780"/>
            <a:ext cx="6096000" cy="6117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A7FC8-203C-B34C-BC06-B0C45A112175}"/>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err="1">
                <a:solidFill>
                  <a:srgbClr val="003568"/>
                </a:solidFill>
                <a:effectLst/>
                <a:latin typeface="Franklin Gothic Book" panose="020B0503020102020204" pitchFamily="34" charset="0"/>
              </a:rPr>
              <a:t>Miur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ligenda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doluptati</a:t>
            </a:r>
            <a:r>
              <a:rPr lang="en-US">
                <a:solidFill>
                  <a:srgbClr val="003568"/>
                </a:solidFill>
                <a:effectLst/>
                <a:latin typeface="Franklin Gothic Book" panose="020B0503020102020204" pitchFamily="34" charset="0"/>
              </a:rPr>
              <a:t> de di </a:t>
            </a:r>
            <a:r>
              <a:rPr lang="en-US" err="1">
                <a:solidFill>
                  <a:srgbClr val="003568"/>
                </a:solidFill>
                <a:effectLst/>
                <a:latin typeface="Franklin Gothic Book" panose="020B0503020102020204" pitchFamily="34" charset="0"/>
              </a:rPr>
              <a:t>doloruptat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Ebis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solores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solupta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ectatur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Icitae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explaut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doluptatur</a:t>
            </a:r>
            <a:r>
              <a:rPr lang="en-US">
                <a:solidFill>
                  <a:srgbClr val="003568"/>
                </a:solidFill>
                <a:effectLst/>
                <a:latin typeface="Franklin Gothic Book" panose="020B0503020102020204" pitchFamily="34" charset="0"/>
              </a:rPr>
              <a:t>? Ur sim </a:t>
            </a:r>
            <a:r>
              <a:rPr lang="en-US" err="1">
                <a:solidFill>
                  <a:srgbClr val="003568"/>
                </a:solidFill>
                <a:effectLst/>
                <a:latin typeface="Franklin Gothic Book" panose="020B0503020102020204" pitchFamily="34" charset="0"/>
              </a:rPr>
              <a:t>secumet</a:t>
            </a:r>
            <a:r>
              <a:rPr lang="en-US">
                <a:solidFill>
                  <a:srgbClr val="003568"/>
                </a:solidFill>
                <a:effectLst/>
                <a:latin typeface="Franklin Gothic Book" panose="020B0503020102020204" pitchFamily="34" charset="0"/>
              </a:rPr>
              <a:t> quo con nus </a:t>
            </a:r>
            <a:r>
              <a:rPr lang="en-US" err="1">
                <a:solidFill>
                  <a:srgbClr val="003568"/>
                </a:solidFill>
                <a:effectLst/>
                <a:latin typeface="Franklin Gothic Book" panose="020B0503020102020204" pitchFamily="34" charset="0"/>
              </a:rPr>
              <a:t>veles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abore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cus</a:t>
            </a:r>
            <a:r>
              <a:rPr lang="en-US">
                <a:solidFill>
                  <a:srgbClr val="003568"/>
                </a:solidFill>
                <a:effectLst/>
                <a:latin typeface="Franklin Gothic Book" panose="020B0503020102020204" pitchFamily="34" charset="0"/>
              </a:rPr>
              <a:t> di </a:t>
            </a:r>
            <a:r>
              <a:rPr lang="en-US" err="1">
                <a:solidFill>
                  <a:srgbClr val="003568"/>
                </a:solidFill>
                <a:effectLst/>
                <a:latin typeface="Franklin Gothic Book" panose="020B0503020102020204" pitchFamily="34" charset="0"/>
              </a:rPr>
              <a:t>blacia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suntorit</a:t>
            </a:r>
            <a:r>
              <a:rPr lang="en-US">
                <a:solidFill>
                  <a:srgbClr val="003568"/>
                </a:solidFill>
                <a:effectLst/>
                <a:latin typeface="Franklin Gothic Book" panose="020B0503020102020204" pitchFamily="34" charset="0"/>
              </a:rPr>
              <a:t> unto tor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alitet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quatum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exerchiciam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int </a:t>
            </a:r>
            <a:r>
              <a:rPr lang="en-US" err="1">
                <a:solidFill>
                  <a:srgbClr val="003568"/>
                </a:solidFill>
                <a:effectLst/>
                <a:latin typeface="Franklin Gothic Book" panose="020B0503020102020204" pitchFamily="34" charset="0"/>
              </a:rPr>
              <a:t>modiam</a:t>
            </a:r>
            <a:r>
              <a:rPr lang="en-US">
                <a:solidFill>
                  <a:srgbClr val="003568"/>
                </a:solidFill>
                <a:effectLst/>
                <a:latin typeface="Franklin Gothic Book" panose="020B0503020102020204" pitchFamily="34" charset="0"/>
              </a:rPr>
              <a:t> que di id </a:t>
            </a:r>
            <a:r>
              <a:rPr lang="en-US" err="1">
                <a:solidFill>
                  <a:srgbClr val="003568"/>
                </a:solidFill>
                <a:effectLst/>
                <a:latin typeface="Franklin Gothic Book" panose="020B0503020102020204" pitchFamily="34" charset="0"/>
              </a:rPr>
              <a:t>earcil</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ilignis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atios</a:t>
            </a:r>
            <a:r>
              <a:rPr lang="en-US">
                <a:solidFill>
                  <a:srgbClr val="003568"/>
                </a:solidFill>
                <a:effectLst/>
                <a:latin typeface="Franklin Gothic Book" panose="020B0503020102020204" pitchFamily="34" charset="0"/>
              </a:rPr>
              <a:t> cone.</a:t>
            </a:r>
          </a:p>
        </p:txBody>
      </p:sp>
    </p:spTree>
    <p:extLst>
      <p:ext uri="{BB962C8B-B14F-4D97-AF65-F5344CB8AC3E}">
        <p14:creationId xmlns:p14="http://schemas.microsoft.com/office/powerpoint/2010/main" val="13947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D5205-DFE4-8F43-94C2-80C267A4C591}"/>
              </a:ext>
            </a:extLst>
          </p:cNvPr>
          <p:cNvSpPr>
            <a:spLocks noGrp="1"/>
          </p:cNvSpPr>
          <p:nvPr>
            <p:ph idx="1"/>
          </p:nvPr>
        </p:nvSpPr>
        <p:spPr>
          <a:xfrm>
            <a:off x="6096000" y="987426"/>
            <a:ext cx="525991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2131A8D-138B-ED48-80C1-C93024265C4B}"/>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F4BD98CF-52A9-904D-B1ED-31EBF5B9B48F}"/>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solidFill>
                  <a:srgbClr val="003568"/>
                </a:solidFill>
                <a:effectLst/>
                <a:latin typeface="Franklin Gothic Book" panose="020B0503020102020204" pitchFamily="34" charset="0"/>
              </a:rPr>
              <a:t>Mil </a:t>
            </a:r>
            <a:r>
              <a:rPr lang="en-US" err="1">
                <a:solidFill>
                  <a:srgbClr val="003568"/>
                </a:solidFill>
                <a:effectLst/>
                <a:latin typeface="Franklin Gothic Book" panose="020B0503020102020204" pitchFamily="34" charset="0"/>
              </a:rPr>
              <a:t>iur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ligenda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doluptati</a:t>
            </a:r>
            <a:r>
              <a:rPr lang="en-US">
                <a:solidFill>
                  <a:srgbClr val="003568"/>
                </a:solidFill>
                <a:effectLst/>
                <a:latin typeface="Franklin Gothic Book" panose="020B0503020102020204" pitchFamily="34" charset="0"/>
              </a:rPr>
              <a:t> de di </a:t>
            </a:r>
            <a:r>
              <a:rPr lang="en-US" err="1">
                <a:solidFill>
                  <a:srgbClr val="003568"/>
                </a:solidFill>
                <a:effectLst/>
                <a:latin typeface="Franklin Gothic Book" panose="020B0503020102020204" pitchFamily="34" charset="0"/>
              </a:rPr>
              <a:t>doloruptat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Ebis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solores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solupta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ectatur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Icitae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explaut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doluptatur</a:t>
            </a:r>
            <a:r>
              <a:rPr lang="en-US">
                <a:solidFill>
                  <a:srgbClr val="003568"/>
                </a:solidFill>
                <a:effectLst/>
                <a:latin typeface="Franklin Gothic Book" panose="020B0503020102020204" pitchFamily="34" charset="0"/>
              </a:rPr>
              <a:t>? Ur sim </a:t>
            </a:r>
            <a:r>
              <a:rPr lang="en-US" err="1">
                <a:solidFill>
                  <a:srgbClr val="003568"/>
                </a:solidFill>
                <a:effectLst/>
                <a:latin typeface="Franklin Gothic Book" panose="020B0503020102020204" pitchFamily="34" charset="0"/>
              </a:rPr>
              <a:t>secumet</a:t>
            </a:r>
            <a:r>
              <a:rPr lang="en-US">
                <a:solidFill>
                  <a:srgbClr val="003568"/>
                </a:solidFill>
                <a:effectLst/>
                <a:latin typeface="Franklin Gothic Book" panose="020B0503020102020204" pitchFamily="34" charset="0"/>
              </a:rPr>
              <a:t> quo con nus </a:t>
            </a:r>
            <a:r>
              <a:rPr lang="en-US" err="1">
                <a:solidFill>
                  <a:srgbClr val="003568"/>
                </a:solidFill>
                <a:effectLst/>
                <a:latin typeface="Franklin Gothic Book" panose="020B0503020102020204" pitchFamily="34" charset="0"/>
              </a:rPr>
              <a:t>veles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abore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cus</a:t>
            </a:r>
            <a:r>
              <a:rPr lang="en-US">
                <a:solidFill>
                  <a:srgbClr val="003568"/>
                </a:solidFill>
                <a:effectLst/>
                <a:latin typeface="Franklin Gothic Book" panose="020B0503020102020204" pitchFamily="34" charset="0"/>
              </a:rPr>
              <a:t> di </a:t>
            </a:r>
            <a:r>
              <a:rPr lang="en-US" err="1">
                <a:solidFill>
                  <a:srgbClr val="003568"/>
                </a:solidFill>
                <a:effectLst/>
                <a:latin typeface="Franklin Gothic Book" panose="020B0503020102020204" pitchFamily="34" charset="0"/>
              </a:rPr>
              <a:t>blacia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suntorit</a:t>
            </a:r>
            <a:r>
              <a:rPr lang="en-US">
                <a:solidFill>
                  <a:srgbClr val="003568"/>
                </a:solidFill>
                <a:effectLst/>
                <a:latin typeface="Franklin Gothic Book" panose="020B0503020102020204" pitchFamily="34" charset="0"/>
              </a:rPr>
              <a:t> unto tor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alitet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quatum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exerchiciam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int </a:t>
            </a:r>
            <a:r>
              <a:rPr lang="en-US" err="1">
                <a:solidFill>
                  <a:srgbClr val="003568"/>
                </a:solidFill>
                <a:effectLst/>
                <a:latin typeface="Franklin Gothic Book" panose="020B0503020102020204" pitchFamily="34" charset="0"/>
              </a:rPr>
              <a:t>modiam</a:t>
            </a:r>
            <a:r>
              <a:rPr lang="en-US">
                <a:solidFill>
                  <a:srgbClr val="003568"/>
                </a:solidFill>
                <a:effectLst/>
                <a:latin typeface="Franklin Gothic Book" panose="020B0503020102020204" pitchFamily="34" charset="0"/>
              </a:rPr>
              <a:t> que di id </a:t>
            </a:r>
            <a:r>
              <a:rPr lang="en-US" err="1">
                <a:solidFill>
                  <a:srgbClr val="003568"/>
                </a:solidFill>
                <a:effectLst/>
                <a:latin typeface="Franklin Gothic Book" panose="020B0503020102020204" pitchFamily="34" charset="0"/>
              </a:rPr>
              <a:t>earcil</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ilignis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atios</a:t>
            </a:r>
            <a:r>
              <a:rPr lang="en-US">
                <a:solidFill>
                  <a:srgbClr val="003568"/>
                </a:solidFill>
                <a:effectLst/>
                <a:latin typeface="Franklin Gothic Book" panose="020B0503020102020204" pitchFamily="34" charset="0"/>
              </a:rPr>
              <a:t> cone.</a:t>
            </a:r>
          </a:p>
        </p:txBody>
      </p:sp>
      <p:sp>
        <p:nvSpPr>
          <p:cNvPr id="11" name="Footer Placeholder 4">
            <a:extLst>
              <a:ext uri="{FF2B5EF4-FFF2-40B4-BE49-F238E27FC236}">
                <a16:creationId xmlns:a16="http://schemas.microsoft.com/office/drawing/2014/main" id="{7C1C6C81-D888-954B-A54A-EA827A840473}"/>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12" name="Slide Number Placeholder 5">
            <a:extLst>
              <a:ext uri="{FF2B5EF4-FFF2-40B4-BE49-F238E27FC236}">
                <a16:creationId xmlns:a16="http://schemas.microsoft.com/office/drawing/2014/main" id="{C4198EC4-02B7-5C41-A127-53CEBC0A2FCD}"/>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181843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82084" cy="1307871"/>
          </a:xfrm>
          <a:prstGeom prst="rect">
            <a:avLst/>
          </a:prstGeo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82083" cy="3314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AB25E2F-DDD4-524D-B981-07019937A1D5}"/>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6" name="Slide Number Placeholder 5">
            <a:extLst>
              <a:ext uri="{FF2B5EF4-FFF2-40B4-BE49-F238E27FC236}">
                <a16:creationId xmlns:a16="http://schemas.microsoft.com/office/drawing/2014/main" id="{CFA618AF-2A22-B74E-813F-A6CFA5E75C08}"/>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268626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F237E-B964-F640-9823-780253409CC9}"/>
              </a:ext>
            </a:extLst>
          </p:cNvPr>
          <p:cNvSpPr>
            <a:spLocks noGrp="1"/>
          </p:cNvSpPr>
          <p:nvPr>
            <p:ph sz="half" idx="2"/>
          </p:nvPr>
        </p:nvSpPr>
        <p:spPr>
          <a:xfrm>
            <a:off x="6282141" y="2437373"/>
            <a:ext cx="5497480" cy="35679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197D8D1-C0AE-284D-8846-DC3A0461D540}"/>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2CD66808-4019-494F-B0EC-9C3007D39E8C}"/>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
        <p:nvSpPr>
          <p:cNvPr id="10" name="Title 1">
            <a:extLst>
              <a:ext uri="{FF2B5EF4-FFF2-40B4-BE49-F238E27FC236}">
                <a16:creationId xmlns:a16="http://schemas.microsoft.com/office/drawing/2014/main" id="{EC3D4F45-D008-564B-9816-CC0E482C1E4A}"/>
              </a:ext>
            </a:extLst>
          </p:cNvPr>
          <p:cNvSpPr>
            <a:spLocks noGrp="1"/>
          </p:cNvSpPr>
          <p:nvPr>
            <p:ph type="title"/>
          </p:nvPr>
        </p:nvSpPr>
        <p:spPr>
          <a:xfrm>
            <a:off x="497539" y="852676"/>
            <a:ext cx="11282084" cy="1307871"/>
          </a:xfrm>
          <a:prstGeom prst="rect">
            <a:avLst/>
          </a:prstGeom>
        </p:spPr>
        <p:txBody>
          <a:bodyPr anchor="b"/>
          <a:lstStyle/>
          <a:p>
            <a:r>
              <a:rPr lang="en-US"/>
              <a:t>Click to edit Master title style</a:t>
            </a:r>
          </a:p>
        </p:txBody>
      </p:sp>
      <p:sp>
        <p:nvSpPr>
          <p:cNvPr id="12" name="Content Placeholder 3">
            <a:extLst>
              <a:ext uri="{FF2B5EF4-FFF2-40B4-BE49-F238E27FC236}">
                <a16:creationId xmlns:a16="http://schemas.microsoft.com/office/drawing/2014/main" id="{84D66388-3849-0B4D-B44D-6B3260C2734A}"/>
              </a:ext>
            </a:extLst>
          </p:cNvPr>
          <p:cNvSpPr>
            <a:spLocks noGrp="1"/>
          </p:cNvSpPr>
          <p:nvPr>
            <p:ph sz="half" idx="13"/>
          </p:nvPr>
        </p:nvSpPr>
        <p:spPr>
          <a:xfrm>
            <a:off x="481730" y="2437373"/>
            <a:ext cx="5428131" cy="3567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27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28295" cy="1307871"/>
          </a:xfrm>
          <a:prstGeom prst="rect">
            <a:avLst/>
          </a:prstGeo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28293" cy="3314462"/>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136441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1786669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No Log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
        <p:nvSpPr>
          <p:cNvPr id="2" name="Rectangle 1">
            <a:extLst>
              <a:ext uri="{FF2B5EF4-FFF2-40B4-BE49-F238E27FC236}">
                <a16:creationId xmlns:a16="http://schemas.microsoft.com/office/drawing/2014/main" id="{046214F8-82B2-E2A5-1143-14878A7B5F97}"/>
              </a:ext>
            </a:extLst>
          </p:cNvPr>
          <p:cNvSpPr/>
          <p:nvPr userDrawn="1"/>
        </p:nvSpPr>
        <p:spPr>
          <a:xfrm>
            <a:off x="189571" y="5843239"/>
            <a:ext cx="3847170" cy="878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45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tirely Blank">
    <p:bg>
      <p:bgRef idx="1001">
        <a:schemeClr val="bg1"/>
      </p:bgRef>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
        <p:nvSpPr>
          <p:cNvPr id="2" name="Rectangle 1">
            <a:extLst>
              <a:ext uri="{FF2B5EF4-FFF2-40B4-BE49-F238E27FC236}">
                <a16:creationId xmlns:a16="http://schemas.microsoft.com/office/drawing/2014/main" id="{046214F8-82B2-E2A5-1143-14878A7B5F97}"/>
              </a:ext>
            </a:extLst>
          </p:cNvPr>
          <p:cNvSpPr/>
          <p:nvPr userDrawn="1"/>
        </p:nvSpPr>
        <p:spPr>
          <a:xfrm>
            <a:off x="189571" y="5843239"/>
            <a:ext cx="3847170" cy="878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695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entered Title No Lin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spc="0">
                <a:latin typeface="+mj-lt"/>
              </a:defRPr>
            </a:lvl1pPr>
          </a:lstStyle>
          <a:p>
            <a:r>
              <a:rPr lang="en-US"/>
              <a:t>Presentation Title Goes here</a:t>
            </a:r>
            <a:br>
              <a:rPr lang="en-US"/>
            </a:br>
            <a:r>
              <a:rPr lang="en-US"/>
              <a:t>Lorem Ipsum</a:t>
            </a:r>
          </a:p>
        </p:txBody>
      </p:sp>
      <p:sp>
        <p:nvSpPr>
          <p:cNvPr id="3" name="Subtitle 2"/>
          <p:cNvSpPr>
            <a:spLocks noGrp="1"/>
          </p:cNvSpPr>
          <p:nvPr>
            <p:ph type="subTitle" idx="1" hasCustomPrompt="1"/>
          </p:nvPr>
        </p:nvSpPr>
        <p:spPr>
          <a:xfrm>
            <a:off x="1524000" y="4173815"/>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Tree>
    <p:extLst>
      <p:ext uri="{BB962C8B-B14F-4D97-AF65-F5344CB8AC3E}">
        <p14:creationId xmlns:p14="http://schemas.microsoft.com/office/powerpoint/2010/main" val="11998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5"/>
          <p:cNvSpPr txBox="1">
            <a:spLocks noGrp="1"/>
          </p:cNvSpPr>
          <p:nvPr>
            <p:ph type="dt" idx="10"/>
          </p:nvPr>
        </p:nvSpPr>
        <p:spPr>
          <a:xfrm>
            <a:off x="124609" y="6219452"/>
            <a:ext cx="9120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ftr" idx="11"/>
          </p:nvPr>
        </p:nvSpPr>
        <p:spPr>
          <a:xfrm>
            <a:off x="677335" y="6041365"/>
            <a:ext cx="62976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Clr>
                <a:schemeClr val="dk1"/>
              </a:buClr>
              <a:buSzPts val="1400"/>
              <a:buFont typeface="Trebuchet MS"/>
              <a:buNone/>
              <a:defRPr sz="1800">
                <a:solidFill>
                  <a:schemeClr val="dk1"/>
                </a:solidFill>
                <a:latin typeface="Trebuchet MS"/>
                <a:ea typeface="Trebuchet MS"/>
                <a:cs typeface="Trebuchet MS"/>
                <a:sym typeface="Trebuchet MS"/>
              </a:defRPr>
            </a:lvl1pPr>
            <a:lvl2pPr marR="0" lvl="1"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8" name="Google Shape;28;p5"/>
          <p:cNvSpPr txBox="1">
            <a:spLocks noGrp="1"/>
          </p:cNvSpPr>
          <p:nvPr>
            <p:ph type="sldNum" idx="12"/>
          </p:nvPr>
        </p:nvSpPr>
        <p:spPr>
          <a:xfrm>
            <a:off x="8590665" y="6041365"/>
            <a:ext cx="683200" cy="1782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1pPr>
            <a:lvl2pPr marL="0" marR="0" lvl="1"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2pPr>
            <a:lvl3pPr marL="0" marR="0" lvl="2"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3pPr>
            <a:lvl4pPr marL="0" marR="0" lvl="3"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4pPr>
            <a:lvl5pPr marL="0" marR="0" lvl="4"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5pPr>
            <a:lvl6pPr marL="0" marR="0" lvl="5"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6pPr>
            <a:lvl7pPr marL="0" marR="0" lvl="6"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7pPr>
            <a:lvl8pPr marL="0" marR="0" lvl="7"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8pPr>
            <a:lvl9pPr marL="0" marR="0" lvl="8" indent="0" algn="l">
              <a:spcBef>
                <a:spcPts val="0"/>
              </a:spcBef>
              <a:spcAft>
                <a:spcPts val="0"/>
              </a:spcAft>
              <a:buClr>
                <a:schemeClr val="dk1"/>
              </a:buClr>
              <a:buSzPts val="1800"/>
              <a:buFont typeface="Trebuchet MS"/>
              <a:buNone/>
              <a:defRPr sz="1800" b="1" i="0" u="none" strike="noStrike" cap="none">
                <a:solidFill>
                  <a:schemeClr val="dk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174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5938013" y="6492875"/>
            <a:ext cx="5428129" cy="365125"/>
          </a:xfrm>
        </p:spPr>
        <p:txBody>
          <a:bodyPr anchor="t"/>
          <a:lstStyle>
            <a:lvl1pPr algn="r">
              <a:defRPr>
                <a:solidFill>
                  <a:schemeClr val="accent3"/>
                </a:solidFill>
              </a:defRPr>
            </a:lvl1pPr>
          </a:lstStyle>
          <a:p>
            <a:r>
              <a:rPr lang="en-US"/>
              <a:t>DO NOT DISTRIBUTE - FOR INTERNAL USE ONLY</a:t>
            </a:r>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1367248" y="6487874"/>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120016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Chapter Title-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5939119" y="6480349"/>
            <a:ext cx="5428129" cy="365125"/>
          </a:xfrm>
        </p:spPr>
        <p:txBody>
          <a:bodyPr anchor="t"/>
          <a:lstStyle>
            <a:lvl1pPr algn="r">
              <a:defRPr>
                <a:solidFill>
                  <a:schemeClr val="accent3"/>
                </a:solidFill>
              </a:defRPr>
            </a:lvl1pPr>
          </a:lstStyle>
          <a:p>
            <a:r>
              <a:rPr lang="en-US"/>
              <a:t>DO NOT DISTRIBUTE - FOR INTERNAL USE ONLY</a:t>
            </a:r>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1367248" y="6492875"/>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245025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E172-3BA0-BA4F-91FD-FEF0D877AAEC}"/>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AE62E-CF4D-2A49-84F6-421F6AC71B36}"/>
              </a:ext>
            </a:extLst>
          </p:cNvPr>
          <p:cNvSpPr>
            <a:spLocks noGrp="1"/>
          </p:cNvSpPr>
          <p:nvPr>
            <p:ph type="pic" idx="1"/>
          </p:nvPr>
        </p:nvSpPr>
        <p:spPr>
          <a:xfrm>
            <a:off x="6096000" y="740780"/>
            <a:ext cx="6096000" cy="6117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A7FC8-203C-B34C-BC06-B0C45A112175}"/>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err="1">
                <a:solidFill>
                  <a:srgbClr val="003568"/>
                </a:solidFill>
                <a:effectLst/>
                <a:latin typeface="Franklin Gothic Book" panose="020B0503020102020204" pitchFamily="34" charset="0"/>
              </a:rPr>
              <a:t>Miur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ligenda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doluptati</a:t>
            </a:r>
            <a:r>
              <a:rPr lang="en-US">
                <a:solidFill>
                  <a:srgbClr val="003568"/>
                </a:solidFill>
                <a:effectLst/>
                <a:latin typeface="Franklin Gothic Book" panose="020B0503020102020204" pitchFamily="34" charset="0"/>
              </a:rPr>
              <a:t> de di </a:t>
            </a:r>
            <a:r>
              <a:rPr lang="en-US" err="1">
                <a:solidFill>
                  <a:srgbClr val="003568"/>
                </a:solidFill>
                <a:effectLst/>
                <a:latin typeface="Franklin Gothic Book" panose="020B0503020102020204" pitchFamily="34" charset="0"/>
              </a:rPr>
              <a:t>doloruptat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Ebis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solores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solupta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ectatur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Icitae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explaut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doluptatur</a:t>
            </a:r>
            <a:r>
              <a:rPr lang="en-US">
                <a:solidFill>
                  <a:srgbClr val="003568"/>
                </a:solidFill>
                <a:effectLst/>
                <a:latin typeface="Franklin Gothic Book" panose="020B0503020102020204" pitchFamily="34" charset="0"/>
              </a:rPr>
              <a:t>? Ur sim </a:t>
            </a:r>
            <a:r>
              <a:rPr lang="en-US" err="1">
                <a:solidFill>
                  <a:srgbClr val="003568"/>
                </a:solidFill>
                <a:effectLst/>
                <a:latin typeface="Franklin Gothic Book" panose="020B0503020102020204" pitchFamily="34" charset="0"/>
              </a:rPr>
              <a:t>secumet</a:t>
            </a:r>
            <a:r>
              <a:rPr lang="en-US">
                <a:solidFill>
                  <a:srgbClr val="003568"/>
                </a:solidFill>
                <a:effectLst/>
                <a:latin typeface="Franklin Gothic Book" panose="020B0503020102020204" pitchFamily="34" charset="0"/>
              </a:rPr>
              <a:t> quo con nus </a:t>
            </a:r>
            <a:r>
              <a:rPr lang="en-US" err="1">
                <a:solidFill>
                  <a:srgbClr val="003568"/>
                </a:solidFill>
                <a:effectLst/>
                <a:latin typeface="Franklin Gothic Book" panose="020B0503020102020204" pitchFamily="34" charset="0"/>
              </a:rPr>
              <a:t>veles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abore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cus</a:t>
            </a:r>
            <a:r>
              <a:rPr lang="en-US">
                <a:solidFill>
                  <a:srgbClr val="003568"/>
                </a:solidFill>
                <a:effectLst/>
                <a:latin typeface="Franklin Gothic Book" panose="020B0503020102020204" pitchFamily="34" charset="0"/>
              </a:rPr>
              <a:t> di </a:t>
            </a:r>
            <a:r>
              <a:rPr lang="en-US" err="1">
                <a:solidFill>
                  <a:srgbClr val="003568"/>
                </a:solidFill>
                <a:effectLst/>
                <a:latin typeface="Franklin Gothic Book" panose="020B0503020102020204" pitchFamily="34" charset="0"/>
              </a:rPr>
              <a:t>blacia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suntorit</a:t>
            </a:r>
            <a:r>
              <a:rPr lang="en-US">
                <a:solidFill>
                  <a:srgbClr val="003568"/>
                </a:solidFill>
                <a:effectLst/>
                <a:latin typeface="Franklin Gothic Book" panose="020B0503020102020204" pitchFamily="34" charset="0"/>
              </a:rPr>
              <a:t> unto tor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alitet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quatum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exerchiciam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int </a:t>
            </a:r>
            <a:r>
              <a:rPr lang="en-US" err="1">
                <a:solidFill>
                  <a:srgbClr val="003568"/>
                </a:solidFill>
                <a:effectLst/>
                <a:latin typeface="Franklin Gothic Book" panose="020B0503020102020204" pitchFamily="34" charset="0"/>
              </a:rPr>
              <a:t>modiam</a:t>
            </a:r>
            <a:r>
              <a:rPr lang="en-US">
                <a:solidFill>
                  <a:srgbClr val="003568"/>
                </a:solidFill>
                <a:effectLst/>
                <a:latin typeface="Franklin Gothic Book" panose="020B0503020102020204" pitchFamily="34" charset="0"/>
              </a:rPr>
              <a:t> que di id </a:t>
            </a:r>
            <a:r>
              <a:rPr lang="en-US" err="1">
                <a:solidFill>
                  <a:srgbClr val="003568"/>
                </a:solidFill>
                <a:effectLst/>
                <a:latin typeface="Franklin Gothic Book" panose="020B0503020102020204" pitchFamily="34" charset="0"/>
              </a:rPr>
              <a:t>earcil</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ilignis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atios</a:t>
            </a:r>
            <a:r>
              <a:rPr lang="en-US">
                <a:solidFill>
                  <a:srgbClr val="003568"/>
                </a:solidFill>
                <a:effectLst/>
                <a:latin typeface="Franklin Gothic Book" panose="020B0503020102020204" pitchFamily="34" charset="0"/>
              </a:rPr>
              <a:t> cone.</a:t>
            </a:r>
          </a:p>
        </p:txBody>
      </p:sp>
    </p:spTree>
    <p:extLst>
      <p:ext uri="{BB962C8B-B14F-4D97-AF65-F5344CB8AC3E}">
        <p14:creationId xmlns:p14="http://schemas.microsoft.com/office/powerpoint/2010/main" val="144093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D5205-DFE4-8F43-94C2-80C267A4C591}"/>
              </a:ext>
            </a:extLst>
          </p:cNvPr>
          <p:cNvSpPr>
            <a:spLocks noGrp="1"/>
          </p:cNvSpPr>
          <p:nvPr>
            <p:ph idx="1"/>
          </p:nvPr>
        </p:nvSpPr>
        <p:spPr>
          <a:xfrm>
            <a:off x="6096000" y="987426"/>
            <a:ext cx="525991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2131A8D-138B-ED48-80C1-C93024265C4B}"/>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F4BD98CF-52A9-904D-B1ED-31EBF5B9B48F}"/>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solidFill>
                  <a:srgbClr val="003568"/>
                </a:solidFill>
                <a:effectLst/>
                <a:latin typeface="Franklin Gothic Book" panose="020B0503020102020204" pitchFamily="34" charset="0"/>
              </a:rPr>
              <a:t>Mil </a:t>
            </a:r>
            <a:r>
              <a:rPr lang="en-US" err="1">
                <a:solidFill>
                  <a:srgbClr val="003568"/>
                </a:solidFill>
                <a:effectLst/>
                <a:latin typeface="Franklin Gothic Book" panose="020B0503020102020204" pitchFamily="34" charset="0"/>
              </a:rPr>
              <a:t>iur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ligenda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doluptati</a:t>
            </a:r>
            <a:r>
              <a:rPr lang="en-US">
                <a:solidFill>
                  <a:srgbClr val="003568"/>
                </a:solidFill>
                <a:effectLst/>
                <a:latin typeface="Franklin Gothic Book" panose="020B0503020102020204" pitchFamily="34" charset="0"/>
              </a:rPr>
              <a:t> de di </a:t>
            </a:r>
            <a:r>
              <a:rPr lang="en-US" err="1">
                <a:solidFill>
                  <a:srgbClr val="003568"/>
                </a:solidFill>
                <a:effectLst/>
                <a:latin typeface="Franklin Gothic Book" panose="020B0503020102020204" pitchFamily="34" charset="0"/>
              </a:rPr>
              <a:t>doloruptat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Ebis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solores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solupta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ectatur</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Icitae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explaut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doluptatur</a:t>
            </a:r>
            <a:r>
              <a:rPr lang="en-US">
                <a:solidFill>
                  <a:srgbClr val="003568"/>
                </a:solidFill>
                <a:effectLst/>
                <a:latin typeface="Franklin Gothic Book" panose="020B0503020102020204" pitchFamily="34" charset="0"/>
              </a:rPr>
              <a:t>? Ur sim </a:t>
            </a:r>
            <a:r>
              <a:rPr lang="en-US" err="1">
                <a:solidFill>
                  <a:srgbClr val="003568"/>
                </a:solidFill>
                <a:effectLst/>
                <a:latin typeface="Franklin Gothic Book" panose="020B0503020102020204" pitchFamily="34" charset="0"/>
              </a:rPr>
              <a:t>secumet</a:t>
            </a:r>
            <a:r>
              <a:rPr lang="en-US">
                <a:solidFill>
                  <a:srgbClr val="003568"/>
                </a:solidFill>
                <a:effectLst/>
                <a:latin typeface="Franklin Gothic Book" panose="020B0503020102020204" pitchFamily="34" charset="0"/>
              </a:rPr>
              <a:t> quo con nus </a:t>
            </a:r>
            <a:r>
              <a:rPr lang="en-US" err="1">
                <a:solidFill>
                  <a:srgbClr val="003568"/>
                </a:solidFill>
                <a:effectLst/>
                <a:latin typeface="Franklin Gothic Book" panose="020B0503020102020204" pitchFamily="34" charset="0"/>
              </a:rPr>
              <a:t>veles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abore</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cus</a:t>
            </a:r>
            <a:r>
              <a:rPr lang="en-US">
                <a:solidFill>
                  <a:srgbClr val="003568"/>
                </a:solidFill>
                <a:effectLst/>
                <a:latin typeface="Franklin Gothic Book" panose="020B0503020102020204" pitchFamily="34" charset="0"/>
              </a:rPr>
              <a:t> di </a:t>
            </a:r>
            <a:r>
              <a:rPr lang="en-US" err="1">
                <a:solidFill>
                  <a:srgbClr val="003568"/>
                </a:solidFill>
                <a:effectLst/>
                <a:latin typeface="Franklin Gothic Book" panose="020B0503020102020204" pitchFamily="34" charset="0"/>
              </a:rPr>
              <a:t>blacia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suntorit</a:t>
            </a:r>
            <a:r>
              <a:rPr lang="en-US">
                <a:solidFill>
                  <a:srgbClr val="003568"/>
                </a:solidFill>
                <a:effectLst/>
                <a:latin typeface="Franklin Gothic Book" panose="020B0503020102020204" pitchFamily="34" charset="0"/>
              </a:rPr>
              <a:t> unto tor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alitet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ea</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quatum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exerchiciam</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aut</a:t>
            </a:r>
            <a:r>
              <a:rPr lang="en-US">
                <a:solidFill>
                  <a:srgbClr val="003568"/>
                </a:solidFill>
                <a:effectLst/>
                <a:latin typeface="Franklin Gothic Book" panose="020B0503020102020204" pitchFamily="34" charset="0"/>
              </a:rPr>
              <a:t> int </a:t>
            </a:r>
            <a:r>
              <a:rPr lang="en-US" err="1">
                <a:solidFill>
                  <a:srgbClr val="003568"/>
                </a:solidFill>
                <a:effectLst/>
                <a:latin typeface="Franklin Gothic Book" panose="020B0503020102020204" pitchFamily="34" charset="0"/>
              </a:rPr>
              <a:t>modiam</a:t>
            </a:r>
            <a:r>
              <a:rPr lang="en-US">
                <a:solidFill>
                  <a:srgbClr val="003568"/>
                </a:solidFill>
                <a:effectLst/>
                <a:latin typeface="Franklin Gothic Book" panose="020B0503020102020204" pitchFamily="34" charset="0"/>
              </a:rPr>
              <a:t> que di id </a:t>
            </a:r>
            <a:r>
              <a:rPr lang="en-US" err="1">
                <a:solidFill>
                  <a:srgbClr val="003568"/>
                </a:solidFill>
                <a:effectLst/>
                <a:latin typeface="Franklin Gothic Book" panose="020B0503020102020204" pitchFamily="34" charset="0"/>
              </a:rPr>
              <a:t>earcil</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ilignis</a:t>
            </a:r>
            <a:r>
              <a:rPr lang="en-US">
                <a:solidFill>
                  <a:srgbClr val="003568"/>
                </a:solidFill>
                <a:effectLst/>
                <a:latin typeface="Franklin Gothic Book" panose="020B0503020102020204" pitchFamily="34" charset="0"/>
              </a:rPr>
              <a:t> </a:t>
            </a:r>
            <a:r>
              <a:rPr lang="en-US" err="1">
                <a:solidFill>
                  <a:srgbClr val="003568"/>
                </a:solidFill>
                <a:effectLst/>
                <a:latin typeface="Franklin Gothic Book" panose="020B0503020102020204" pitchFamily="34" charset="0"/>
              </a:rPr>
              <a:t>atios</a:t>
            </a:r>
            <a:r>
              <a:rPr lang="en-US">
                <a:solidFill>
                  <a:srgbClr val="003568"/>
                </a:solidFill>
                <a:effectLst/>
                <a:latin typeface="Franklin Gothic Book" panose="020B0503020102020204" pitchFamily="34" charset="0"/>
              </a:rPr>
              <a:t> cone.</a:t>
            </a:r>
          </a:p>
        </p:txBody>
      </p:sp>
      <p:sp>
        <p:nvSpPr>
          <p:cNvPr id="11" name="Footer Placeholder 4">
            <a:extLst>
              <a:ext uri="{FF2B5EF4-FFF2-40B4-BE49-F238E27FC236}">
                <a16:creationId xmlns:a16="http://schemas.microsoft.com/office/drawing/2014/main" id="{7C1C6C81-D888-954B-A54A-EA827A840473}"/>
              </a:ext>
            </a:extLst>
          </p:cNvPr>
          <p:cNvSpPr>
            <a:spLocks noGrp="1"/>
          </p:cNvSpPr>
          <p:nvPr>
            <p:ph type="ftr" sz="quarter" idx="11"/>
          </p:nvPr>
        </p:nvSpPr>
        <p:spPr>
          <a:xfrm>
            <a:off x="5938013" y="6492875"/>
            <a:ext cx="5428129" cy="365125"/>
          </a:xfrm>
        </p:spPr>
        <p:txBody>
          <a:bodyPr anchor="t"/>
          <a:lstStyle>
            <a:lvl1pPr algn="r">
              <a:defRPr>
                <a:solidFill>
                  <a:schemeClr val="accent3"/>
                </a:solidFill>
              </a:defRPr>
            </a:lvl1pPr>
          </a:lstStyle>
          <a:p>
            <a:r>
              <a:rPr lang="en-US"/>
              <a:t>DO NOT DISTRIBUTE - FOR INTERNAL USE ONLY</a:t>
            </a:r>
          </a:p>
        </p:txBody>
      </p:sp>
      <p:sp>
        <p:nvSpPr>
          <p:cNvPr id="12" name="Slide Number Placeholder 5">
            <a:extLst>
              <a:ext uri="{FF2B5EF4-FFF2-40B4-BE49-F238E27FC236}">
                <a16:creationId xmlns:a16="http://schemas.microsoft.com/office/drawing/2014/main" id="{C4198EC4-02B7-5C41-A127-53CEBC0A2FCD}"/>
              </a:ext>
            </a:extLst>
          </p:cNvPr>
          <p:cNvSpPr>
            <a:spLocks noGrp="1"/>
          </p:cNvSpPr>
          <p:nvPr>
            <p:ph type="sldNum" sz="quarter" idx="12"/>
          </p:nvPr>
        </p:nvSpPr>
        <p:spPr>
          <a:xfrm>
            <a:off x="11367248" y="6486004"/>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2730956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82084" cy="1307871"/>
          </a:xfrm>
          <a:prstGeom prst="rect">
            <a:avLst/>
          </a:prstGeo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82083" cy="3314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AB25E2F-DDD4-524D-B981-07019937A1D5}"/>
              </a:ext>
            </a:extLst>
          </p:cNvPr>
          <p:cNvSpPr>
            <a:spLocks noGrp="1"/>
          </p:cNvSpPr>
          <p:nvPr>
            <p:ph type="ftr" sz="quarter" idx="11"/>
          </p:nvPr>
        </p:nvSpPr>
        <p:spPr>
          <a:xfrm>
            <a:off x="4979894" y="6356351"/>
            <a:ext cx="5428129" cy="365125"/>
          </a:xfrm>
        </p:spPr>
        <p:txBody>
          <a:bodyPr anchor="t"/>
          <a:lstStyle>
            <a:lvl1pPr algn="r">
              <a:defRPr/>
            </a:lvl1pPr>
          </a:lstStyle>
          <a:p>
            <a:r>
              <a:rPr lang="en-US"/>
              <a:t>DO NOT DISTRIBUTE - FOR INTERNAL USE ONLY</a:t>
            </a:r>
          </a:p>
        </p:txBody>
      </p:sp>
      <p:sp>
        <p:nvSpPr>
          <p:cNvPr id="6" name="Slide Number Placeholder 5">
            <a:extLst>
              <a:ext uri="{FF2B5EF4-FFF2-40B4-BE49-F238E27FC236}">
                <a16:creationId xmlns:a16="http://schemas.microsoft.com/office/drawing/2014/main" id="{CFA618AF-2A22-B74E-813F-A6CFA5E75C08}"/>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270873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F237E-B964-F640-9823-780253409CC9}"/>
              </a:ext>
            </a:extLst>
          </p:cNvPr>
          <p:cNvSpPr>
            <a:spLocks noGrp="1"/>
          </p:cNvSpPr>
          <p:nvPr>
            <p:ph sz="half" idx="2"/>
          </p:nvPr>
        </p:nvSpPr>
        <p:spPr>
          <a:xfrm>
            <a:off x="6282141" y="2437373"/>
            <a:ext cx="5497480" cy="35679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197D8D1-C0AE-284D-8846-DC3A0461D540}"/>
              </a:ext>
            </a:extLst>
          </p:cNvPr>
          <p:cNvSpPr>
            <a:spLocks noGrp="1"/>
          </p:cNvSpPr>
          <p:nvPr>
            <p:ph type="ftr" sz="quarter" idx="11"/>
          </p:nvPr>
        </p:nvSpPr>
        <p:spPr>
          <a:xfrm>
            <a:off x="5939119" y="6492875"/>
            <a:ext cx="5428129" cy="365125"/>
          </a:xfrm>
        </p:spPr>
        <p:txBody>
          <a:bodyPr anchor="t"/>
          <a:lstStyle>
            <a:lvl1pPr algn="r">
              <a:defRPr>
                <a:solidFill>
                  <a:schemeClr val="accent3"/>
                </a:solidFill>
              </a:defRPr>
            </a:lvl1pPr>
          </a:lstStyle>
          <a:p>
            <a:r>
              <a:rPr lang="en-US"/>
              <a:t>DO NOT DISTRIBUTE - FOR INTERNAL USE ONLY</a:t>
            </a:r>
          </a:p>
        </p:txBody>
      </p:sp>
      <p:sp>
        <p:nvSpPr>
          <p:cNvPr id="9" name="Slide Number Placeholder 5">
            <a:extLst>
              <a:ext uri="{FF2B5EF4-FFF2-40B4-BE49-F238E27FC236}">
                <a16:creationId xmlns:a16="http://schemas.microsoft.com/office/drawing/2014/main" id="{2CD66808-4019-494F-B0EC-9C3007D39E8C}"/>
              </a:ext>
            </a:extLst>
          </p:cNvPr>
          <p:cNvSpPr>
            <a:spLocks noGrp="1"/>
          </p:cNvSpPr>
          <p:nvPr>
            <p:ph type="sldNum" sz="quarter" idx="12"/>
          </p:nvPr>
        </p:nvSpPr>
        <p:spPr>
          <a:xfrm>
            <a:off x="11367248" y="6492875"/>
            <a:ext cx="824752" cy="365125"/>
          </a:xfrm>
        </p:spPr>
        <p:txBody>
          <a:bodyPr anchor="t"/>
          <a:lstStyle/>
          <a:p>
            <a:fld id="{0E3FE331-99FE-FC4C-843A-669C9210BAAA}" type="slidenum">
              <a:rPr lang="en-US" smtClean="0"/>
              <a:t>‹#›</a:t>
            </a:fld>
            <a:endParaRPr lang="en-US"/>
          </a:p>
        </p:txBody>
      </p:sp>
      <p:sp>
        <p:nvSpPr>
          <p:cNvPr id="10" name="Title 1">
            <a:extLst>
              <a:ext uri="{FF2B5EF4-FFF2-40B4-BE49-F238E27FC236}">
                <a16:creationId xmlns:a16="http://schemas.microsoft.com/office/drawing/2014/main" id="{EC3D4F45-D008-564B-9816-CC0E482C1E4A}"/>
              </a:ext>
            </a:extLst>
          </p:cNvPr>
          <p:cNvSpPr>
            <a:spLocks noGrp="1"/>
          </p:cNvSpPr>
          <p:nvPr>
            <p:ph type="title"/>
          </p:nvPr>
        </p:nvSpPr>
        <p:spPr>
          <a:xfrm>
            <a:off x="497539" y="852676"/>
            <a:ext cx="11282084" cy="1307871"/>
          </a:xfrm>
          <a:prstGeom prst="rect">
            <a:avLst/>
          </a:prstGeom>
        </p:spPr>
        <p:txBody>
          <a:bodyPr anchor="b"/>
          <a:lstStyle/>
          <a:p>
            <a:r>
              <a:rPr lang="en-US"/>
              <a:t>Click to edit Master title style</a:t>
            </a:r>
          </a:p>
        </p:txBody>
      </p:sp>
      <p:sp>
        <p:nvSpPr>
          <p:cNvPr id="12" name="Content Placeholder 3">
            <a:extLst>
              <a:ext uri="{FF2B5EF4-FFF2-40B4-BE49-F238E27FC236}">
                <a16:creationId xmlns:a16="http://schemas.microsoft.com/office/drawing/2014/main" id="{84D66388-3849-0B4D-B44D-6B3260C2734A}"/>
              </a:ext>
            </a:extLst>
          </p:cNvPr>
          <p:cNvSpPr>
            <a:spLocks noGrp="1"/>
          </p:cNvSpPr>
          <p:nvPr>
            <p:ph sz="half" idx="13"/>
          </p:nvPr>
        </p:nvSpPr>
        <p:spPr>
          <a:xfrm>
            <a:off x="481730" y="2437373"/>
            <a:ext cx="5428131" cy="3567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780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28295" cy="1307871"/>
          </a:xfrm>
          <a:prstGeom prst="rect">
            <a:avLst/>
          </a:prstGeo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28293" cy="3314462"/>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r>
              <a:rPr lang="en-US"/>
              <a:t>DO NOT DISTRIBUTE - FOR INTERNAL USE ONLY</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2921508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5931750" y="6492874"/>
            <a:ext cx="5428129" cy="365125"/>
          </a:xfrm>
        </p:spPr>
        <p:txBody>
          <a:bodyPr anchor="t"/>
          <a:lstStyle>
            <a:lvl1pPr algn="r">
              <a:defRPr>
                <a:solidFill>
                  <a:schemeClr val="accent3"/>
                </a:solidFill>
              </a:defRPr>
            </a:lvl1pPr>
          </a:lstStyle>
          <a:p>
            <a:r>
              <a:rPr lang="en-US"/>
              <a:t>DO NOT DISTRIBUTE - FOR INTERNAL USE ONLY</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1367248" y="6492875"/>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3590461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No Log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5939119" y="6492875"/>
            <a:ext cx="5428129" cy="365125"/>
          </a:xfrm>
        </p:spPr>
        <p:txBody>
          <a:bodyPr anchor="t"/>
          <a:lstStyle>
            <a:lvl1pPr algn="r">
              <a:defRPr>
                <a:solidFill>
                  <a:schemeClr val="accent3"/>
                </a:solidFill>
              </a:defRPr>
            </a:lvl1pPr>
          </a:lstStyle>
          <a:p>
            <a:r>
              <a:rPr lang="en-US"/>
              <a:t>DO NOT DISTRIBUTE - FOR INTERNAL USE ONLY</a:t>
            </a:r>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1367248" y="6492875"/>
            <a:ext cx="824752" cy="365125"/>
          </a:xfrm>
        </p:spPr>
        <p:txBody>
          <a:bodyPr anchor="t"/>
          <a:lstStyle/>
          <a:p>
            <a:fld id="{0E3FE331-99FE-FC4C-843A-669C9210BAAA}" type="slidenum">
              <a:rPr lang="en-US" smtClean="0"/>
              <a:t>‹#›</a:t>
            </a:fld>
            <a:endParaRPr lang="en-US"/>
          </a:p>
        </p:txBody>
      </p:sp>
      <p:sp>
        <p:nvSpPr>
          <p:cNvPr id="2" name="Rectangle 1">
            <a:extLst>
              <a:ext uri="{FF2B5EF4-FFF2-40B4-BE49-F238E27FC236}">
                <a16:creationId xmlns:a16="http://schemas.microsoft.com/office/drawing/2014/main" id="{13AE677B-8E3C-2D2B-8049-ED83234B06A6}"/>
              </a:ext>
            </a:extLst>
          </p:cNvPr>
          <p:cNvSpPr/>
          <p:nvPr userDrawn="1"/>
        </p:nvSpPr>
        <p:spPr>
          <a:xfrm>
            <a:off x="199292" y="5938105"/>
            <a:ext cx="3739661" cy="836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10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7589-AFB2-0E5B-0E4F-ADB67D8B39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272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Title No lIn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7F45-9C36-0D78-24BF-91B9CE41CAE3}"/>
              </a:ext>
            </a:extLst>
          </p:cNvPr>
          <p:cNvSpPr>
            <a:spLocks noGrp="1"/>
          </p:cNvSpPr>
          <p:nvPr>
            <p:ph type="title" hasCustomPrompt="1"/>
          </p:nvPr>
        </p:nvSpPr>
        <p:spPr/>
        <p:txBody>
          <a:bodyPr/>
          <a:lstStyle>
            <a:lvl1pPr algn="ctr">
              <a:defRPr/>
            </a:lvl1pPr>
          </a:lstStyle>
          <a:p>
            <a:r>
              <a:rPr lang="en-US"/>
              <a:t>Presentation Title Goes Here</a:t>
            </a:r>
          </a:p>
        </p:txBody>
      </p:sp>
      <p:sp>
        <p:nvSpPr>
          <p:cNvPr id="3" name="TextBox 2">
            <a:extLst>
              <a:ext uri="{FF2B5EF4-FFF2-40B4-BE49-F238E27FC236}">
                <a16:creationId xmlns:a16="http://schemas.microsoft.com/office/drawing/2014/main" id="{41E821D6-78F8-5D8E-8C65-B61D29D9351A}"/>
              </a:ext>
            </a:extLst>
          </p:cNvPr>
          <p:cNvSpPr txBox="1"/>
          <p:nvPr userDrawn="1"/>
        </p:nvSpPr>
        <p:spPr>
          <a:xfrm>
            <a:off x="838200" y="3515360"/>
            <a:ext cx="10515600" cy="2621280"/>
          </a:xfrm>
          <a:prstGeom prst="rect">
            <a:avLst/>
          </a:prstGeom>
          <a:noFill/>
        </p:spPr>
        <p:txBody>
          <a:bodyPr wrap="square" rtlCol="0">
            <a:spAutoFit/>
          </a:bodyPr>
          <a:lstStyle/>
          <a:p>
            <a:endParaRPr lang="en-US"/>
          </a:p>
        </p:txBody>
      </p:sp>
      <p:sp>
        <p:nvSpPr>
          <p:cNvPr id="5" name="Text Placeholder 4">
            <a:extLst>
              <a:ext uri="{FF2B5EF4-FFF2-40B4-BE49-F238E27FC236}">
                <a16:creationId xmlns:a16="http://schemas.microsoft.com/office/drawing/2014/main" id="{3077BC65-5BC6-368C-E39E-A3957F3B8FD5}"/>
              </a:ext>
            </a:extLst>
          </p:cNvPr>
          <p:cNvSpPr>
            <a:spLocks noGrp="1"/>
          </p:cNvSpPr>
          <p:nvPr>
            <p:ph type="body" sz="quarter" idx="10"/>
          </p:nvPr>
        </p:nvSpPr>
        <p:spPr>
          <a:xfrm>
            <a:off x="838200" y="3759835"/>
            <a:ext cx="8884603" cy="185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97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D2BC-6B12-3144-A9B9-588EEB0129C0}"/>
              </a:ext>
            </a:extLst>
          </p:cNvPr>
          <p:cNvSpPr>
            <a:spLocks noGrp="1"/>
          </p:cNvSpPr>
          <p:nvPr>
            <p:ph type="title" hasCustomPrompt="1"/>
          </p:nvPr>
        </p:nvSpPr>
        <p:spPr>
          <a:xfrm>
            <a:off x="412377" y="1709739"/>
            <a:ext cx="9735671" cy="2613025"/>
          </a:xfrm>
          <a:prstGeom prst="rect">
            <a:avLst/>
          </a:prstGeom>
        </p:spPr>
        <p:txBody>
          <a:bodyPr anchor="b"/>
          <a:lstStyle>
            <a:lvl1pPr>
              <a:defRPr sz="6000"/>
            </a:lvl1pPr>
          </a:lstStyle>
          <a:p>
            <a:r>
              <a:rPr lang="en-US"/>
              <a:t>Chapter Title Here</a:t>
            </a:r>
            <a:br>
              <a:rPr lang="en-US"/>
            </a:br>
            <a:r>
              <a:rPr lang="en-US"/>
              <a:t>Alternate</a:t>
            </a:r>
          </a:p>
        </p:txBody>
      </p:sp>
      <p:sp>
        <p:nvSpPr>
          <p:cNvPr id="3" name="Text Placeholder 2">
            <a:extLst>
              <a:ext uri="{FF2B5EF4-FFF2-40B4-BE49-F238E27FC236}">
                <a16:creationId xmlns:a16="http://schemas.microsoft.com/office/drawing/2014/main" id="{7DA9C166-BF02-EB47-B62B-9AD2C4EF179C}"/>
              </a:ext>
            </a:extLst>
          </p:cNvPr>
          <p:cNvSpPr>
            <a:spLocks noGrp="1"/>
          </p:cNvSpPr>
          <p:nvPr>
            <p:ph type="body" idx="1"/>
          </p:nvPr>
        </p:nvSpPr>
        <p:spPr>
          <a:xfrm>
            <a:off x="412378" y="4589464"/>
            <a:ext cx="9735671" cy="1500187"/>
          </a:xfrm>
          <a:prstGeom prst="rect">
            <a:avLst/>
          </a:prstGeom>
        </p:spPr>
        <p:txBody>
          <a:bodyPr/>
          <a:lstStyle>
            <a:lvl1pPr marL="0" indent="0">
              <a:buNone/>
              <a:defRPr sz="2400" b="0" i="0">
                <a:solidFill>
                  <a:srgbClr val="00356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5AFD00B7-8AB2-BD45-A510-404C80A311A9}"/>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AAC43F2F-37DC-3C42-B73F-431F33FB5144}"/>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196853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D2BC-6B12-3144-A9B9-588EEB0129C0}"/>
              </a:ext>
            </a:extLst>
          </p:cNvPr>
          <p:cNvSpPr>
            <a:spLocks noGrp="1"/>
          </p:cNvSpPr>
          <p:nvPr>
            <p:ph type="title" hasCustomPrompt="1"/>
          </p:nvPr>
        </p:nvSpPr>
        <p:spPr>
          <a:xfrm>
            <a:off x="412377" y="1709739"/>
            <a:ext cx="9735671" cy="2613025"/>
          </a:xfrm>
          <a:prstGeom prst="rect">
            <a:avLst/>
          </a:prstGeom>
        </p:spPr>
        <p:txBody>
          <a:bodyPr anchor="b"/>
          <a:lstStyle>
            <a:lvl1pPr>
              <a:defRPr sz="6000"/>
            </a:lvl1pPr>
          </a:lstStyle>
          <a:p>
            <a:r>
              <a:rPr lang="en-US"/>
              <a:t>Chapter Title Here</a:t>
            </a:r>
            <a:br>
              <a:rPr lang="en-US"/>
            </a:br>
            <a:r>
              <a:rPr lang="en-US"/>
              <a:t>Alternate</a:t>
            </a:r>
          </a:p>
        </p:txBody>
      </p:sp>
      <p:sp>
        <p:nvSpPr>
          <p:cNvPr id="3" name="Text Placeholder 2">
            <a:extLst>
              <a:ext uri="{FF2B5EF4-FFF2-40B4-BE49-F238E27FC236}">
                <a16:creationId xmlns:a16="http://schemas.microsoft.com/office/drawing/2014/main" id="{7DA9C166-BF02-EB47-B62B-9AD2C4EF179C}"/>
              </a:ext>
            </a:extLst>
          </p:cNvPr>
          <p:cNvSpPr>
            <a:spLocks noGrp="1"/>
          </p:cNvSpPr>
          <p:nvPr>
            <p:ph type="body" idx="1"/>
          </p:nvPr>
        </p:nvSpPr>
        <p:spPr>
          <a:xfrm>
            <a:off x="412378" y="4589464"/>
            <a:ext cx="9735671" cy="1500187"/>
          </a:xfrm>
          <a:prstGeom prst="rect">
            <a:avLst/>
          </a:prstGeom>
        </p:spPr>
        <p:txBody>
          <a:bodyPr/>
          <a:lstStyle>
            <a:lvl1pPr marL="0" indent="0">
              <a:buNone/>
              <a:defRPr sz="2400" b="0" i="0">
                <a:solidFill>
                  <a:srgbClr val="00356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63C40D8D-3AFF-0B49-8394-10B9459879B9}"/>
              </a:ext>
            </a:extLst>
          </p:cNvPr>
          <p:cNvCxnSpPr>
            <a:cxnSpLocks/>
          </p:cNvCxnSpPr>
          <p:nvPr userDrawn="1"/>
        </p:nvCxnSpPr>
        <p:spPr>
          <a:xfrm>
            <a:off x="412377" y="4448966"/>
            <a:ext cx="1920812"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8" name="Footer Placeholder 4">
            <a:extLst>
              <a:ext uri="{FF2B5EF4-FFF2-40B4-BE49-F238E27FC236}">
                <a16:creationId xmlns:a16="http://schemas.microsoft.com/office/drawing/2014/main" id="{5AFD00B7-8AB2-BD45-A510-404C80A311A9}"/>
              </a:ext>
            </a:extLst>
          </p:cNvPr>
          <p:cNvSpPr>
            <a:spLocks noGrp="1"/>
          </p:cNvSpPr>
          <p:nvPr>
            <p:ph type="ftr" sz="quarter" idx="11"/>
          </p:nvPr>
        </p:nvSpPr>
        <p:spPr>
          <a:xfrm>
            <a:off x="4979894" y="6356351"/>
            <a:ext cx="5428129" cy="365125"/>
          </a:xfrm>
        </p:spPr>
        <p:txBody>
          <a:bodyPr anchor="t"/>
          <a:lstStyle>
            <a:lvl1pPr algn="r">
              <a:defRPr/>
            </a:lvl1pPr>
          </a:lstStyle>
          <a:p>
            <a:r>
              <a:rPr lang="en-US"/>
              <a:t>Lorem Ipsum</a:t>
            </a:r>
          </a:p>
        </p:txBody>
      </p:sp>
      <p:sp>
        <p:nvSpPr>
          <p:cNvPr id="9" name="Slide Number Placeholder 5">
            <a:extLst>
              <a:ext uri="{FF2B5EF4-FFF2-40B4-BE49-F238E27FC236}">
                <a16:creationId xmlns:a16="http://schemas.microsoft.com/office/drawing/2014/main" id="{AAC43F2F-37DC-3C42-B73F-431F33FB5144}"/>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a:p>
        </p:txBody>
      </p:sp>
    </p:spTree>
    <p:extLst>
      <p:ext uri="{BB962C8B-B14F-4D97-AF65-F5344CB8AC3E}">
        <p14:creationId xmlns:p14="http://schemas.microsoft.com/office/powerpoint/2010/main" val="279627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974DC-D9C7-49D5-BF2B-B851DC9BFB3A}" type="datetime1">
              <a:rPr lang="en-US" smtClean="0"/>
              <a:t>7/19/24</a:t>
            </a:fld>
            <a:endParaRPr lang="en-US"/>
          </a:p>
        </p:txBody>
      </p:sp>
      <p:sp>
        <p:nvSpPr>
          <p:cNvPr id="5" name="Footer Placeholder 4"/>
          <p:cNvSpPr>
            <a:spLocks noGrp="1"/>
          </p:cNvSpPr>
          <p:nvPr>
            <p:ph type="ftr" sz="quarter" idx="11"/>
          </p:nvPr>
        </p:nvSpPr>
        <p:spPr>
          <a:xfrm>
            <a:off x="677335" y="6041366"/>
            <a:ext cx="6297612" cy="365125"/>
          </a:xfrm>
          <a:prstGeom prst="rect">
            <a:avLst/>
          </a:prstGeom>
        </p:spPr>
        <p:txBody>
          <a:bodyPr/>
          <a:lstStyle/>
          <a:p>
            <a:r>
              <a:rPr lang="en-US" dirty="0"/>
              <a:t>DO NOT DISTRIBUTE - FOR INTERNAL USE ONLY</a:t>
            </a:r>
          </a:p>
        </p:txBody>
      </p:sp>
      <p:sp>
        <p:nvSpPr>
          <p:cNvPr id="6" name="Slide Number Placeholder 5"/>
          <p:cNvSpPr>
            <a:spLocks noGrp="1"/>
          </p:cNvSpPr>
          <p:nvPr>
            <p:ph type="sldNum" sz="quarter" idx="12"/>
          </p:nvPr>
        </p:nvSpPr>
        <p:spPr>
          <a:xfrm>
            <a:off x="7397429" y="5987252"/>
            <a:ext cx="563659" cy="597324"/>
          </a:xfrm>
          <a:prstGeom prst="rect">
            <a:avLst/>
          </a:prstGeom>
        </p:spPr>
        <p:txBody>
          <a:bodyPr/>
          <a:lstStyle/>
          <a:p>
            <a:fld id="{FD30FC5B-45A8-FD4E-9E9A-29A2A8962561}" type="slidenum">
              <a:rPr lang="en-US" smtClean="0"/>
              <a:t>‹#›</a:t>
            </a:fld>
            <a:endParaRPr lang="en-US" dirty="0"/>
          </a:p>
        </p:txBody>
      </p:sp>
      <p:sp>
        <p:nvSpPr>
          <p:cNvPr id="8" name="Rectangle 7"/>
          <p:cNvSpPr/>
          <p:nvPr userDrawn="1"/>
        </p:nvSpPr>
        <p:spPr>
          <a:xfrm>
            <a:off x="6899611" y="5558320"/>
            <a:ext cx="995637" cy="1026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744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1DECC-5D8A-4121-91CA-CDD057CF0600}" type="datetime1">
              <a:rPr lang="en-US" smtClean="0"/>
              <a:t>7/19/24</a:t>
            </a:fld>
            <a:endParaRPr lang="en-US"/>
          </a:p>
        </p:txBody>
      </p:sp>
      <p:sp>
        <p:nvSpPr>
          <p:cNvPr id="3" name="Footer Placeholder 2"/>
          <p:cNvSpPr>
            <a:spLocks noGrp="1"/>
          </p:cNvSpPr>
          <p:nvPr>
            <p:ph type="ftr" sz="quarter" idx="11"/>
          </p:nvPr>
        </p:nvSpPr>
        <p:spPr>
          <a:xfrm>
            <a:off x="677335" y="6041366"/>
            <a:ext cx="6297612" cy="365125"/>
          </a:xfrm>
          <a:prstGeom prst="rect">
            <a:avLst/>
          </a:prstGeom>
        </p:spPr>
        <p:txBody>
          <a:bodyPr/>
          <a:lstStyle/>
          <a:p>
            <a:r>
              <a:rPr lang="en-US"/>
              <a:t>DO NOT DISTRIBUTE - FOR INTERNAL USE ONLY</a:t>
            </a:r>
          </a:p>
        </p:txBody>
      </p:sp>
      <p:sp>
        <p:nvSpPr>
          <p:cNvPr id="4" name="Slide Number Placeholder 3"/>
          <p:cNvSpPr>
            <a:spLocks noGrp="1"/>
          </p:cNvSpPr>
          <p:nvPr>
            <p:ph type="sldNum" sz="quarter" idx="12"/>
          </p:nvPr>
        </p:nvSpPr>
        <p:spPr>
          <a:xfrm>
            <a:off x="8590665" y="6041366"/>
            <a:ext cx="683339" cy="178087"/>
          </a:xfrm>
          <a:prstGeom prst="rect">
            <a:avLst/>
          </a:prstGeom>
        </p:spPr>
        <p:txBody>
          <a:bodyPr/>
          <a:lstStyle/>
          <a:p>
            <a:fld id="{FD30FC5B-45A8-FD4E-9E9A-29A2A8962561}" type="slidenum">
              <a:rPr lang="en-US" smtClean="0"/>
              <a:t>‹#›</a:t>
            </a:fld>
            <a:endParaRPr lang="en-US"/>
          </a:p>
        </p:txBody>
      </p:sp>
    </p:spTree>
    <p:extLst>
      <p:ext uri="{BB962C8B-B14F-4D97-AF65-F5344CB8AC3E}">
        <p14:creationId xmlns:p14="http://schemas.microsoft.com/office/powerpoint/2010/main" val="315723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EEBD6-C69A-4F3E-8894-2E774B73AB06}" type="datetime1">
              <a:rPr lang="en-US" smtClean="0"/>
              <a:t>7/19/24</a:t>
            </a:fld>
            <a:endParaRPr lang="en-US"/>
          </a:p>
        </p:txBody>
      </p:sp>
      <p:sp>
        <p:nvSpPr>
          <p:cNvPr id="6" name="Footer Placeholder 5"/>
          <p:cNvSpPr>
            <a:spLocks noGrp="1"/>
          </p:cNvSpPr>
          <p:nvPr>
            <p:ph type="ftr" sz="quarter" idx="11"/>
          </p:nvPr>
        </p:nvSpPr>
        <p:spPr>
          <a:xfrm>
            <a:off x="677335" y="6041366"/>
            <a:ext cx="6297612" cy="365125"/>
          </a:xfrm>
          <a:prstGeom prst="rect">
            <a:avLst/>
          </a:prstGeom>
        </p:spPr>
        <p:txBody>
          <a:bodyPr/>
          <a:lstStyle/>
          <a:p>
            <a:r>
              <a:rPr lang="en-US"/>
              <a:t>DO NOT DISTRIBUTE - FOR INTERNAL USE ONLY</a:t>
            </a:r>
          </a:p>
        </p:txBody>
      </p:sp>
      <p:sp>
        <p:nvSpPr>
          <p:cNvPr id="7" name="Slide Number Placeholder 6"/>
          <p:cNvSpPr>
            <a:spLocks noGrp="1"/>
          </p:cNvSpPr>
          <p:nvPr>
            <p:ph type="sldNum" sz="quarter" idx="12"/>
          </p:nvPr>
        </p:nvSpPr>
        <p:spPr>
          <a:xfrm>
            <a:off x="8590665" y="6041366"/>
            <a:ext cx="683339" cy="178087"/>
          </a:xfrm>
          <a:prstGeom prst="rect">
            <a:avLst/>
          </a:prstGeom>
        </p:spPr>
        <p:txBody>
          <a:bodyPr/>
          <a:lstStyle/>
          <a:p>
            <a:fld id="{FD30FC5B-45A8-FD4E-9E9A-29A2A8962561}" type="slidenum">
              <a:rPr lang="en-US" smtClean="0"/>
              <a:t>‹#›</a:t>
            </a:fld>
            <a:endParaRPr lang="en-US"/>
          </a:p>
        </p:txBody>
      </p:sp>
    </p:spTree>
    <p:extLst>
      <p:ext uri="{BB962C8B-B14F-4D97-AF65-F5344CB8AC3E}">
        <p14:creationId xmlns:p14="http://schemas.microsoft.com/office/powerpoint/2010/main" val="5346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372037"/>
            <a:ext cx="10515600" cy="2410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A5096B5B-5314-CB43-8EBF-98A6A47593F0}"/>
              </a:ext>
            </a:extLst>
          </p:cNvPr>
          <p:cNvSpPr>
            <a:spLocks noGrp="1"/>
          </p:cNvSpPr>
          <p:nvPr>
            <p:ph type="title"/>
          </p:nvPr>
        </p:nvSpPr>
        <p:spPr>
          <a:xfrm>
            <a:off x="838200" y="2046474"/>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58099067"/>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98" r:id="rId3"/>
    <p:sldLayoutId id="2147483696" r:id="rId4"/>
    <p:sldLayoutId id="2147483673" r:id="rId5"/>
    <p:sldLayoutId id="2147483699" r:id="rId6"/>
    <p:sldLayoutId id="2147483704" r:id="rId7"/>
    <p:sldLayoutId id="2147483705" r:id="rId8"/>
    <p:sldLayoutId id="2147483706" r:id="rId9"/>
  </p:sldLayoutIdLst>
  <p:txStyles>
    <p:titleStyle>
      <a:lvl1pPr algn="l" defTabSz="914400" rtl="0" eaLnBrk="1" latinLnBrk="0" hangingPunct="1">
        <a:lnSpc>
          <a:spcPct val="90000"/>
        </a:lnSpc>
        <a:spcBef>
          <a:spcPct val="0"/>
        </a:spcBef>
        <a:buNone/>
        <a:defRPr sz="4400" b="1" i="0" kern="1200">
          <a:solidFill>
            <a:srgbClr val="00356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5E3B9E8-B5CD-0C44-9465-77E50B009875}"/>
              </a:ext>
            </a:extLst>
          </p:cNvPr>
          <p:cNvSpPr>
            <a:spLocks noGrp="1"/>
          </p:cNvSpPr>
          <p:nvPr>
            <p:ph type="ftr" sz="quarter" idx="3"/>
          </p:nvPr>
        </p:nvSpPr>
        <p:spPr>
          <a:xfrm>
            <a:off x="2725272" y="6356351"/>
            <a:ext cx="5428129" cy="365125"/>
          </a:xfrm>
          <a:prstGeom prst="rect">
            <a:avLst/>
          </a:prstGeom>
        </p:spPr>
        <p:txBody>
          <a:bodyPr vert="horz" lIns="91440" tIns="45720" rIns="91440" bIns="45720" rtlCol="0" anchor="t"/>
          <a:lstStyle>
            <a:lvl1pPr algn="ctr">
              <a:defRPr sz="1000" b="1" i="0">
                <a:solidFill>
                  <a:srgbClr val="003568"/>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AB50AAD-A65C-8E41-9474-7765D3B1F9C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t"/>
          <a:lstStyle>
            <a:lvl1pPr algn="r">
              <a:defRPr sz="1000" b="1" i="0">
                <a:solidFill>
                  <a:srgbClr val="003568"/>
                </a:solidFill>
                <a:latin typeface="Arial" panose="020B0604020202020204" pitchFamily="34" charset="0"/>
                <a:cs typeface="Arial" panose="020B0604020202020204" pitchFamily="34" charset="0"/>
              </a:defRPr>
            </a:lvl1pPr>
          </a:lstStyle>
          <a:p>
            <a:fld id="{0E3FE331-99FE-FC4C-843A-669C9210BAAA}" type="slidenum">
              <a:rPr lang="en-US" smtClean="0"/>
              <a:pPr/>
              <a:t>‹#›</a:t>
            </a:fld>
            <a:endParaRPr lang="en-US"/>
          </a:p>
        </p:txBody>
      </p:sp>
      <p:sp>
        <p:nvSpPr>
          <p:cNvPr id="7" name="Title Placeholder 1">
            <a:extLst>
              <a:ext uri="{FF2B5EF4-FFF2-40B4-BE49-F238E27FC236}">
                <a16:creationId xmlns:a16="http://schemas.microsoft.com/office/drawing/2014/main" id="{81D52DF1-9F55-3D43-8FE3-8E0E3DFEA37F}"/>
              </a:ext>
            </a:extLst>
          </p:cNvPr>
          <p:cNvSpPr>
            <a:spLocks noGrp="1"/>
          </p:cNvSpPr>
          <p:nvPr>
            <p:ph type="title"/>
          </p:nvPr>
        </p:nvSpPr>
        <p:spPr>
          <a:xfrm>
            <a:off x="838200" y="90963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94902E4B-6683-8D46-B8B2-59A411197FCE}"/>
              </a:ext>
            </a:extLst>
          </p:cNvPr>
          <p:cNvSpPr>
            <a:spLocks noGrp="1"/>
          </p:cNvSpPr>
          <p:nvPr>
            <p:ph type="body" idx="1"/>
          </p:nvPr>
        </p:nvSpPr>
        <p:spPr>
          <a:xfrm>
            <a:off x="838200" y="2370138"/>
            <a:ext cx="10515600" cy="36810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63933"/>
      </p:ext>
    </p:extLst>
  </p:cSld>
  <p:clrMap bg1="lt1" tx1="dk1" bg2="lt2" tx2="dk2" accent1="accent1" accent2="accent2" accent3="accent3" accent4="accent4" accent5="accent5" accent6="accent6" hlink="hlink" folHlink="folHlink"/>
  <p:sldLayoutIdLst>
    <p:sldLayoutId id="2147483671" r:id="rId1"/>
    <p:sldLayoutId id="2147483700" r:id="rId2"/>
    <p:sldLayoutId id="2147483679" r:id="rId3"/>
    <p:sldLayoutId id="2147483678" r:id="rId4"/>
    <p:sldLayoutId id="2147483672" r:id="rId5"/>
    <p:sldLayoutId id="2147483674" r:id="rId6"/>
    <p:sldLayoutId id="2147483681" r:id="rId7"/>
    <p:sldLayoutId id="2147483682"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5E3B9E8-B5CD-0C44-9465-77E50B009875}"/>
              </a:ext>
            </a:extLst>
          </p:cNvPr>
          <p:cNvSpPr>
            <a:spLocks noGrp="1"/>
          </p:cNvSpPr>
          <p:nvPr>
            <p:ph type="ftr" sz="quarter" idx="3"/>
          </p:nvPr>
        </p:nvSpPr>
        <p:spPr>
          <a:xfrm>
            <a:off x="5925671" y="6492874"/>
            <a:ext cx="5428129" cy="365125"/>
          </a:xfrm>
          <a:prstGeom prst="rect">
            <a:avLst/>
          </a:prstGeom>
        </p:spPr>
        <p:txBody>
          <a:bodyPr vert="horz" lIns="91440" tIns="45720" rIns="91440" bIns="45720" rtlCol="0" anchor="t"/>
          <a:lstStyle>
            <a:lvl1pPr algn="ctr">
              <a:defRPr sz="1000" b="1" i="0">
                <a:solidFill>
                  <a:srgbClr val="003568"/>
                </a:solidFill>
                <a:latin typeface="Arial" panose="020B0604020202020204" pitchFamily="34" charset="0"/>
                <a:cs typeface="Arial" panose="020B0604020202020204" pitchFamily="34" charset="0"/>
              </a:defRPr>
            </a:lvl1pPr>
          </a:lstStyle>
          <a:p>
            <a:r>
              <a:rPr lang="en-US"/>
              <a:t>DO NOT DISTRIBUTE - FOR INTERNAL USE ONLY</a:t>
            </a:r>
          </a:p>
        </p:txBody>
      </p:sp>
      <p:sp>
        <p:nvSpPr>
          <p:cNvPr id="6" name="Slide Number Placeholder 5">
            <a:extLst>
              <a:ext uri="{FF2B5EF4-FFF2-40B4-BE49-F238E27FC236}">
                <a16:creationId xmlns:a16="http://schemas.microsoft.com/office/drawing/2014/main" id="{8AB50AAD-A65C-8E41-9474-7765D3B1F9C2}"/>
              </a:ext>
            </a:extLst>
          </p:cNvPr>
          <p:cNvSpPr>
            <a:spLocks noGrp="1"/>
          </p:cNvSpPr>
          <p:nvPr>
            <p:ph type="sldNum" sz="quarter" idx="4"/>
          </p:nvPr>
        </p:nvSpPr>
        <p:spPr>
          <a:xfrm>
            <a:off x="11396597" y="6492875"/>
            <a:ext cx="781833" cy="365125"/>
          </a:xfrm>
          <a:prstGeom prst="rect">
            <a:avLst/>
          </a:prstGeom>
        </p:spPr>
        <p:txBody>
          <a:bodyPr vert="horz" lIns="91440" tIns="45720" rIns="91440" bIns="45720" rtlCol="0" anchor="t"/>
          <a:lstStyle>
            <a:lvl1pPr algn="r">
              <a:defRPr sz="1000" b="1" i="0">
                <a:solidFill>
                  <a:srgbClr val="003568"/>
                </a:solidFill>
                <a:latin typeface="Arial" panose="020B0604020202020204" pitchFamily="34" charset="0"/>
                <a:cs typeface="Arial" panose="020B0604020202020204" pitchFamily="34" charset="0"/>
              </a:defRPr>
            </a:lvl1pPr>
          </a:lstStyle>
          <a:p>
            <a:fld id="{0E3FE331-99FE-FC4C-843A-669C9210BAAA}" type="slidenum">
              <a:rPr lang="en-US" smtClean="0"/>
              <a:pPr/>
              <a:t>‹#›</a:t>
            </a:fld>
            <a:endParaRPr lang="en-US"/>
          </a:p>
        </p:txBody>
      </p:sp>
      <p:sp>
        <p:nvSpPr>
          <p:cNvPr id="7" name="Title Placeholder 1">
            <a:extLst>
              <a:ext uri="{FF2B5EF4-FFF2-40B4-BE49-F238E27FC236}">
                <a16:creationId xmlns:a16="http://schemas.microsoft.com/office/drawing/2014/main" id="{81D52DF1-9F55-3D43-8FE3-8E0E3DFEA37F}"/>
              </a:ext>
            </a:extLst>
          </p:cNvPr>
          <p:cNvSpPr>
            <a:spLocks noGrp="1"/>
          </p:cNvSpPr>
          <p:nvPr>
            <p:ph type="title"/>
          </p:nvPr>
        </p:nvSpPr>
        <p:spPr>
          <a:xfrm>
            <a:off x="838200" y="90963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94902E4B-6683-8D46-B8B2-59A411197FCE}"/>
              </a:ext>
            </a:extLst>
          </p:cNvPr>
          <p:cNvSpPr>
            <a:spLocks noGrp="1"/>
          </p:cNvSpPr>
          <p:nvPr>
            <p:ph type="body" idx="1"/>
          </p:nvPr>
        </p:nvSpPr>
        <p:spPr>
          <a:xfrm>
            <a:off x="838200" y="2370138"/>
            <a:ext cx="10515600" cy="36810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886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hf hdr="0" dt="0"/>
  <p:txStyles>
    <p:title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vkrponline.org/"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KRP_logo_final copy.png">
            <a:extLst>
              <a:ext uri="{FF2B5EF4-FFF2-40B4-BE49-F238E27FC236}">
                <a16:creationId xmlns:a16="http://schemas.microsoft.com/office/drawing/2014/main" id="{8F3A2ECB-718B-4A4B-8086-D811F831F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136" y="1997658"/>
            <a:ext cx="5711519" cy="2141820"/>
          </a:xfrm>
          <a:prstGeom prst="rect">
            <a:avLst/>
          </a:prstGeom>
        </p:spPr>
      </p:pic>
      <p:sp>
        <p:nvSpPr>
          <p:cNvPr id="2" name="TextBox 1">
            <a:extLst>
              <a:ext uri="{FF2B5EF4-FFF2-40B4-BE49-F238E27FC236}">
                <a16:creationId xmlns:a16="http://schemas.microsoft.com/office/drawing/2014/main" id="{0E0F6AE1-47B8-6F0C-013A-D24242FA5E52}"/>
              </a:ext>
            </a:extLst>
          </p:cNvPr>
          <p:cNvSpPr txBox="1"/>
          <p:nvPr/>
        </p:nvSpPr>
        <p:spPr>
          <a:xfrm>
            <a:off x="4800600" y="4397827"/>
            <a:ext cx="2329543" cy="369332"/>
          </a:xfrm>
          <a:prstGeom prst="rect">
            <a:avLst/>
          </a:prstGeom>
          <a:noFill/>
        </p:spPr>
        <p:txBody>
          <a:bodyPr wrap="square" rtlCol="0">
            <a:spAutoFit/>
          </a:bodyPr>
          <a:lstStyle/>
          <a:p>
            <a:r>
              <a:rPr lang="en-US" dirty="0"/>
              <a:t>Admin Toolkit Slides</a:t>
            </a:r>
          </a:p>
        </p:txBody>
      </p:sp>
    </p:spTree>
    <p:extLst>
      <p:ext uri="{BB962C8B-B14F-4D97-AF65-F5344CB8AC3E}">
        <p14:creationId xmlns:p14="http://schemas.microsoft.com/office/powerpoint/2010/main" val="20691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0AB-1D6A-94A5-7103-0BCB05263E83}"/>
              </a:ext>
            </a:extLst>
          </p:cNvPr>
          <p:cNvSpPr>
            <a:spLocks noGrp="1"/>
          </p:cNvSpPr>
          <p:nvPr>
            <p:ph type="ctrTitle"/>
          </p:nvPr>
        </p:nvSpPr>
        <p:spPr/>
        <p:txBody>
          <a:bodyPr/>
          <a:lstStyle/>
          <a:p>
            <a:r>
              <a:rPr lang="en-US" dirty="0"/>
              <a:t>Reports </a:t>
            </a:r>
          </a:p>
        </p:txBody>
      </p:sp>
      <p:sp>
        <p:nvSpPr>
          <p:cNvPr id="3" name="Subtitle 2">
            <a:extLst>
              <a:ext uri="{FF2B5EF4-FFF2-40B4-BE49-F238E27FC236}">
                <a16:creationId xmlns:a16="http://schemas.microsoft.com/office/drawing/2014/main" id="{D79B19A3-BF56-4F06-E986-5780FD74CCF3}"/>
              </a:ext>
            </a:extLst>
          </p:cNvPr>
          <p:cNvSpPr>
            <a:spLocks noGrp="1"/>
          </p:cNvSpPr>
          <p:nvPr>
            <p:ph type="subTitle" idx="1"/>
          </p:nvPr>
        </p:nvSpPr>
        <p:spPr>
          <a:xfrm>
            <a:off x="1524000" y="3884773"/>
            <a:ext cx="9144000" cy="998123"/>
          </a:xfrm>
        </p:spPr>
        <p:txBody>
          <a:bodyPr>
            <a:normAutofit/>
          </a:bodyPr>
          <a:lstStyle/>
          <a:p>
            <a:r>
              <a:rPr lang="en-US" dirty="0"/>
              <a:t>Classroom Overview Examples</a:t>
            </a:r>
          </a:p>
          <a:p>
            <a:r>
              <a:rPr lang="en-US" dirty="0"/>
              <a:t>Family Information Report Examples</a:t>
            </a:r>
          </a:p>
        </p:txBody>
      </p:sp>
    </p:spTree>
    <p:extLst>
      <p:ext uri="{BB962C8B-B14F-4D97-AF65-F5344CB8AC3E}">
        <p14:creationId xmlns:p14="http://schemas.microsoft.com/office/powerpoint/2010/main" val="275810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a:extLst>
              <a:ext uri="{FF2B5EF4-FFF2-40B4-BE49-F238E27FC236}">
                <a16:creationId xmlns:a16="http://schemas.microsoft.com/office/drawing/2014/main" id="{04D1AA08-AACB-D516-6C57-ECE1D72AACC5}"/>
              </a:ext>
            </a:extLst>
          </p:cNvPr>
          <p:cNvSpPr txBox="1"/>
          <p:nvPr/>
        </p:nvSpPr>
        <p:spPr>
          <a:xfrm>
            <a:off x="2019059" y="2341936"/>
            <a:ext cx="2722536" cy="71558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14313" indent="-214313" defTabSz="685800">
              <a:buFont typeface="Arial" panose="020B0604020202020204" pitchFamily="34" charset="0"/>
              <a:buChar char="•"/>
            </a:pPr>
            <a:endParaRPr lang="en-US" sz="1350" dirty="0">
              <a:solidFill>
                <a:prstClr val="black"/>
              </a:solidFill>
              <a:latin typeface="Trebuchet MS"/>
            </a:endParaRPr>
          </a:p>
          <a:p>
            <a:pPr defTabSz="685800"/>
            <a:endParaRPr lang="en-US" sz="1350" dirty="0">
              <a:solidFill>
                <a:prstClr val="black"/>
              </a:solidFill>
              <a:latin typeface="Trebuchet MS"/>
            </a:endParaRPr>
          </a:p>
          <a:p>
            <a:pPr defTabSz="685800"/>
            <a:endParaRPr lang="en-US" sz="1350" dirty="0">
              <a:solidFill>
                <a:prstClr val="black"/>
              </a:solidFill>
              <a:latin typeface="Trebuchet MS"/>
            </a:endParaRPr>
          </a:p>
        </p:txBody>
      </p:sp>
      <p:sp>
        <p:nvSpPr>
          <p:cNvPr id="18" name="Title 1">
            <a:extLst>
              <a:ext uri="{FF2B5EF4-FFF2-40B4-BE49-F238E27FC236}">
                <a16:creationId xmlns:a16="http://schemas.microsoft.com/office/drawing/2014/main" id="{564679DE-33C6-C8BA-4EB2-13BC78FA5E97}"/>
              </a:ext>
            </a:extLst>
          </p:cNvPr>
          <p:cNvSpPr>
            <a:spLocks noGrp="1"/>
          </p:cNvSpPr>
          <p:nvPr/>
        </p:nvSpPr>
        <p:spPr>
          <a:xfrm>
            <a:off x="185856" y="574944"/>
            <a:ext cx="11079552" cy="1160913"/>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900">
              <a:buClr>
                <a:srgbClr val="000000"/>
              </a:buClr>
            </a:pPr>
            <a:r>
              <a:rPr lang="en-US" sz="3600" dirty="0">
                <a:solidFill>
                  <a:srgbClr val="023466"/>
                </a:solidFill>
                <a:latin typeface="Arial" panose="020B0604020202020204" pitchFamily="34" charset="0"/>
                <a:cs typeface="Arial" panose="020B0604020202020204" pitchFamily="34" charset="0"/>
              </a:rPr>
              <a:t>Reports: Classroom Overview Pre-kindergarten </a:t>
            </a:r>
          </a:p>
        </p:txBody>
      </p:sp>
      <p:sp>
        <p:nvSpPr>
          <p:cNvPr id="19" name="Content Placeholder 2">
            <a:extLst>
              <a:ext uri="{FF2B5EF4-FFF2-40B4-BE49-F238E27FC236}">
                <a16:creationId xmlns:a16="http://schemas.microsoft.com/office/drawing/2014/main" id="{F1E0CB96-79C0-D48D-1740-D8EFE8BFF607}"/>
              </a:ext>
            </a:extLst>
          </p:cNvPr>
          <p:cNvSpPr>
            <a:spLocks noGrp="1"/>
          </p:cNvSpPr>
          <p:nvPr/>
        </p:nvSpPr>
        <p:spPr>
          <a:xfrm>
            <a:off x="563512" y="1805859"/>
            <a:ext cx="3464072" cy="345263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defTabSz="685800">
              <a:buFont typeface="Wingdings" charset="2"/>
              <a:buChar char="ü"/>
            </a:pPr>
            <a:r>
              <a:rPr lang="en-US" sz="2400" b="0" dirty="0">
                <a:latin typeface="Arial" panose="020B0604020202020204" pitchFamily="34" charset="0"/>
                <a:cs typeface="Arial" panose="020B0604020202020204" pitchFamily="34" charset="0"/>
              </a:rPr>
              <a:t>Easy to interpret</a:t>
            </a:r>
          </a:p>
          <a:p>
            <a:pPr defTabSz="685800">
              <a:buFont typeface="Wingdings" charset="2"/>
              <a:buChar char="ü"/>
            </a:pPr>
            <a:r>
              <a:rPr lang="en-US" sz="2400" b="0" dirty="0">
                <a:latin typeface="Arial" panose="020B0604020202020204" pitchFamily="34" charset="0"/>
                <a:cs typeface="Arial" panose="020B0604020202020204" pitchFamily="34" charset="0"/>
              </a:rPr>
              <a:t>Interactive</a:t>
            </a:r>
          </a:p>
          <a:p>
            <a:pPr defTabSz="685800">
              <a:buFont typeface="Wingdings" charset="2"/>
              <a:buChar char="ü"/>
            </a:pPr>
            <a:r>
              <a:rPr lang="en-US" sz="2400" b="0" dirty="0">
                <a:latin typeface="Arial" panose="020B0604020202020204" pitchFamily="34" charset="0"/>
                <a:cs typeface="Arial" panose="020B0604020202020204" pitchFamily="34" charset="0"/>
              </a:rPr>
              <a:t>Printable</a:t>
            </a:r>
          </a:p>
          <a:p>
            <a:pPr defTabSz="685800">
              <a:buFont typeface="Wingdings" charset="2"/>
              <a:buChar char="ü"/>
            </a:pPr>
            <a:r>
              <a:rPr lang="en-US" sz="2400" b="0" dirty="0">
                <a:latin typeface="Arial" panose="020B0604020202020204" pitchFamily="34" charset="0"/>
                <a:cs typeface="Arial" panose="020B0604020202020204" pitchFamily="34" charset="0"/>
              </a:rPr>
              <a:t>Exportable</a:t>
            </a:r>
          </a:p>
          <a:p>
            <a:pPr defTabSz="685800">
              <a:buFont typeface="Wingdings" charset="2"/>
              <a:buChar char="ü"/>
            </a:pPr>
            <a:r>
              <a:rPr lang="en-US" sz="2400" b="0" dirty="0">
                <a:latin typeface="Arial" panose="020B0604020202020204" pitchFamily="34" charset="0"/>
                <a:cs typeface="Arial" panose="020B0604020202020204" pitchFamily="34" charset="0"/>
              </a:rPr>
              <a:t>Linked to instructional resources</a:t>
            </a:r>
          </a:p>
          <a:p>
            <a:pPr>
              <a:buFont typeface="Wingdings" charset="2"/>
              <a:buChar char="ü"/>
            </a:pPr>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23A532C-33DA-A50B-16A9-A741E8C6F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286" y="711291"/>
            <a:ext cx="888218" cy="888218"/>
          </a:xfrm>
          <a:prstGeom prst="rect">
            <a:avLst/>
          </a:prstGeom>
        </p:spPr>
      </p:pic>
      <p:pic>
        <p:nvPicPr>
          <p:cNvPr id="2" name="Picture 1">
            <a:extLst>
              <a:ext uri="{FF2B5EF4-FFF2-40B4-BE49-F238E27FC236}">
                <a16:creationId xmlns:a16="http://schemas.microsoft.com/office/drawing/2014/main" id="{5FFE10BD-1C60-4B6F-791D-CED785FD3DC3}"/>
              </a:ext>
            </a:extLst>
          </p:cNvPr>
          <p:cNvPicPr>
            <a:picLocks noChangeAspect="1"/>
          </p:cNvPicPr>
          <p:nvPr/>
        </p:nvPicPr>
        <p:blipFill rotWithShape="1">
          <a:blip r:embed="rId4"/>
          <a:srcRect b="38667"/>
          <a:stretch/>
        </p:blipFill>
        <p:spPr>
          <a:xfrm>
            <a:off x="4027584" y="1599509"/>
            <a:ext cx="6950177" cy="4206240"/>
          </a:xfrm>
          <a:prstGeom prst="rect">
            <a:avLst/>
          </a:prstGeom>
        </p:spPr>
      </p:pic>
    </p:spTree>
    <p:extLst>
      <p:ext uri="{BB962C8B-B14F-4D97-AF65-F5344CB8AC3E}">
        <p14:creationId xmlns:p14="http://schemas.microsoft.com/office/powerpoint/2010/main" val="258465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8044" y="2538567"/>
            <a:ext cx="2722536" cy="715581"/>
          </a:xfrm>
          <a:prstGeom prst="rect">
            <a:avLst/>
          </a:prstGeom>
          <a:noFill/>
        </p:spPr>
        <p:txBody>
          <a:bodyPr wrap="square" rtlCol="0">
            <a:spAutoFit/>
          </a:bodyPr>
          <a:lstStyle/>
          <a:p>
            <a:pPr marL="214313" indent="-214313" defTabSz="685800">
              <a:buFont typeface="Arial" panose="020B0604020202020204" pitchFamily="34" charset="0"/>
              <a:buChar char="•"/>
            </a:pPr>
            <a:endParaRPr lang="en-US" sz="1350" dirty="0">
              <a:solidFill>
                <a:prstClr val="black"/>
              </a:solidFill>
              <a:latin typeface="Trebuchet MS"/>
            </a:endParaRPr>
          </a:p>
          <a:p>
            <a:pPr defTabSz="685800"/>
            <a:endParaRPr lang="en-US" sz="1350" dirty="0">
              <a:solidFill>
                <a:prstClr val="black"/>
              </a:solidFill>
              <a:latin typeface="Trebuchet MS"/>
            </a:endParaRPr>
          </a:p>
          <a:p>
            <a:pPr defTabSz="685800"/>
            <a:endParaRPr lang="en-US" sz="1350" dirty="0">
              <a:solidFill>
                <a:prstClr val="black"/>
              </a:solidFill>
              <a:latin typeface="Trebuchet MS"/>
            </a:endParaRPr>
          </a:p>
        </p:txBody>
      </p:sp>
      <p:sp>
        <p:nvSpPr>
          <p:cNvPr id="13" name="Title 1">
            <a:extLst>
              <a:ext uri="{FF2B5EF4-FFF2-40B4-BE49-F238E27FC236}">
                <a16:creationId xmlns:a16="http://schemas.microsoft.com/office/drawing/2014/main" id="{907F3B61-C6B8-D337-BA65-53DD2856E5FC}"/>
              </a:ext>
            </a:extLst>
          </p:cNvPr>
          <p:cNvSpPr>
            <a:spLocks noGrp="1"/>
          </p:cNvSpPr>
          <p:nvPr/>
        </p:nvSpPr>
        <p:spPr>
          <a:xfrm>
            <a:off x="158326" y="782861"/>
            <a:ext cx="10711828" cy="71558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900">
              <a:buClr>
                <a:srgbClr val="000000"/>
              </a:buClr>
            </a:pPr>
            <a:r>
              <a:rPr lang="en-US" sz="3600" dirty="0">
                <a:solidFill>
                  <a:srgbClr val="023466"/>
                </a:solidFill>
                <a:latin typeface="Arial" panose="020B0604020202020204" pitchFamily="34" charset="0"/>
                <a:cs typeface="Arial" panose="020B0604020202020204" pitchFamily="34" charset="0"/>
              </a:rPr>
              <a:t>Reports: Classroom Overview Kindergarten</a:t>
            </a:r>
          </a:p>
        </p:txBody>
      </p:sp>
      <p:pic>
        <p:nvPicPr>
          <p:cNvPr id="14" name="Picture 13">
            <a:extLst>
              <a:ext uri="{FF2B5EF4-FFF2-40B4-BE49-F238E27FC236}">
                <a16:creationId xmlns:a16="http://schemas.microsoft.com/office/drawing/2014/main" id="{27E9F192-5E94-7714-F95D-B9E60539F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54" y="771013"/>
            <a:ext cx="888218" cy="888218"/>
          </a:xfrm>
          <a:prstGeom prst="rect">
            <a:avLst/>
          </a:prstGeom>
        </p:spPr>
      </p:pic>
      <p:sp>
        <p:nvSpPr>
          <p:cNvPr id="15" name="Content Placeholder 2">
            <a:extLst>
              <a:ext uri="{FF2B5EF4-FFF2-40B4-BE49-F238E27FC236}">
                <a16:creationId xmlns:a16="http://schemas.microsoft.com/office/drawing/2014/main" id="{F47B9BC2-571C-CE88-956E-8E6F7BF5B1D1}"/>
              </a:ext>
            </a:extLst>
          </p:cNvPr>
          <p:cNvSpPr>
            <a:spLocks noGrp="1"/>
          </p:cNvSpPr>
          <p:nvPr/>
        </p:nvSpPr>
        <p:spPr>
          <a:xfrm>
            <a:off x="444764" y="1840402"/>
            <a:ext cx="3139684" cy="3298526"/>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defTabSz="685800">
              <a:buFont typeface="Wingdings" charset="2"/>
              <a:buChar char="ü"/>
            </a:pPr>
            <a:r>
              <a:rPr lang="en-US" sz="2400" b="0" dirty="0">
                <a:latin typeface="Arial" panose="020B0604020202020204" pitchFamily="34" charset="0"/>
                <a:cs typeface="Arial" panose="020B0604020202020204" pitchFamily="34" charset="0"/>
              </a:rPr>
              <a:t>Easy to interpret</a:t>
            </a:r>
          </a:p>
          <a:p>
            <a:pPr defTabSz="685800">
              <a:buFont typeface="Wingdings" charset="2"/>
              <a:buChar char="ü"/>
            </a:pPr>
            <a:r>
              <a:rPr lang="en-US" sz="2400" b="0" dirty="0">
                <a:latin typeface="Arial" panose="020B0604020202020204" pitchFamily="34" charset="0"/>
                <a:cs typeface="Arial" panose="020B0604020202020204" pitchFamily="34" charset="0"/>
              </a:rPr>
              <a:t>Interactive</a:t>
            </a:r>
          </a:p>
          <a:p>
            <a:pPr defTabSz="685800">
              <a:buFont typeface="Wingdings" charset="2"/>
              <a:buChar char="ü"/>
            </a:pPr>
            <a:r>
              <a:rPr lang="en-US" sz="2400" b="0" dirty="0">
                <a:latin typeface="Arial" panose="020B0604020202020204" pitchFamily="34" charset="0"/>
                <a:cs typeface="Arial" panose="020B0604020202020204" pitchFamily="34" charset="0"/>
              </a:rPr>
              <a:t>Printable</a:t>
            </a:r>
          </a:p>
          <a:p>
            <a:pPr defTabSz="685800">
              <a:buFont typeface="Wingdings" charset="2"/>
              <a:buChar char="ü"/>
            </a:pPr>
            <a:r>
              <a:rPr lang="en-US" sz="2400" b="0" dirty="0">
                <a:latin typeface="Arial" panose="020B0604020202020204" pitchFamily="34" charset="0"/>
                <a:cs typeface="Arial" panose="020B0604020202020204" pitchFamily="34" charset="0"/>
              </a:rPr>
              <a:t>Exportable</a:t>
            </a:r>
          </a:p>
          <a:p>
            <a:pPr defTabSz="685800">
              <a:buFont typeface="Wingdings" charset="2"/>
              <a:buChar char="ü"/>
            </a:pPr>
            <a:r>
              <a:rPr lang="en-US" sz="2400" b="0" dirty="0">
                <a:latin typeface="Arial" panose="020B0604020202020204" pitchFamily="34" charset="0"/>
                <a:cs typeface="Arial" panose="020B0604020202020204" pitchFamily="34" charset="0"/>
              </a:rPr>
              <a:t>Linked to instructional resources</a:t>
            </a:r>
          </a:p>
          <a:p>
            <a:pPr>
              <a:buFont typeface="Wingdings" charset="2"/>
              <a:buChar char="ü"/>
            </a:pP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8416B5B-AC79-3C30-96AA-0E38F1A176F2}"/>
              </a:ext>
            </a:extLst>
          </p:cNvPr>
          <p:cNvPicPr>
            <a:picLocks noChangeAspect="1"/>
          </p:cNvPicPr>
          <p:nvPr/>
        </p:nvPicPr>
        <p:blipFill rotWithShape="1">
          <a:blip r:embed="rId4"/>
          <a:srcRect b="45353"/>
          <a:stretch/>
        </p:blipFill>
        <p:spPr>
          <a:xfrm>
            <a:off x="3584448" y="1659231"/>
            <a:ext cx="6565812" cy="4603565"/>
          </a:xfrm>
          <a:prstGeom prst="rect">
            <a:avLst/>
          </a:prstGeom>
          <a:ln>
            <a:solidFill>
              <a:schemeClr val="accent1"/>
            </a:solidFill>
          </a:ln>
        </p:spPr>
      </p:pic>
    </p:spTree>
    <p:extLst>
      <p:ext uri="{BB962C8B-B14F-4D97-AF65-F5344CB8AC3E}">
        <p14:creationId xmlns:p14="http://schemas.microsoft.com/office/powerpoint/2010/main" val="329598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C0DC829-16E2-44C1-E916-C386EA97B676}"/>
              </a:ext>
            </a:extLst>
          </p:cNvPr>
          <p:cNvSpPr>
            <a:spLocks noGrp="1"/>
          </p:cNvSpPr>
          <p:nvPr/>
        </p:nvSpPr>
        <p:spPr>
          <a:xfrm>
            <a:off x="175227" y="771812"/>
            <a:ext cx="7895429" cy="75134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900">
              <a:buClr>
                <a:srgbClr val="000000"/>
              </a:buClr>
            </a:pPr>
            <a:r>
              <a:rPr lang="en-US" sz="3200" dirty="0">
                <a:solidFill>
                  <a:srgbClr val="023466"/>
                </a:solidFill>
                <a:latin typeface="Arial" panose="020B0604020202020204" pitchFamily="34" charset="0"/>
                <a:cs typeface="Arial" panose="020B0604020202020204" pitchFamily="34" charset="0"/>
              </a:rPr>
              <a:t>Teacher Resources – Skill Guides</a:t>
            </a:r>
          </a:p>
        </p:txBody>
      </p:sp>
      <p:pic>
        <p:nvPicPr>
          <p:cNvPr id="13" name="Picture 12">
            <a:extLst>
              <a:ext uri="{FF2B5EF4-FFF2-40B4-BE49-F238E27FC236}">
                <a16:creationId xmlns:a16="http://schemas.microsoft.com/office/drawing/2014/main" id="{5E44F78C-A6D1-F49B-5B77-11DC27D979DB}"/>
              </a:ext>
            </a:extLst>
          </p:cNvPr>
          <p:cNvPicPr>
            <a:picLocks noChangeAspect="1"/>
          </p:cNvPicPr>
          <p:nvPr/>
        </p:nvPicPr>
        <p:blipFill rotWithShape="1">
          <a:blip r:embed="rId3">
            <a:extLst>
              <a:ext uri="{28A0092B-C50C-407E-A947-70E740481C1C}">
                <a14:useLocalDpi xmlns:a14="http://schemas.microsoft.com/office/drawing/2010/main" val="0"/>
              </a:ext>
            </a:extLst>
          </a:blip>
          <a:srcRect l="48803" t="30445" r="36531" b="26274"/>
          <a:stretch/>
        </p:blipFill>
        <p:spPr>
          <a:xfrm>
            <a:off x="10802077" y="907755"/>
            <a:ext cx="1077043" cy="751341"/>
          </a:xfrm>
          <a:prstGeom prst="rect">
            <a:avLst/>
          </a:prstGeom>
        </p:spPr>
      </p:pic>
      <p:grpSp>
        <p:nvGrpSpPr>
          <p:cNvPr id="12" name="Group 11">
            <a:extLst>
              <a:ext uri="{FF2B5EF4-FFF2-40B4-BE49-F238E27FC236}">
                <a16:creationId xmlns:a16="http://schemas.microsoft.com/office/drawing/2014/main" id="{73A4C8E4-9CBA-4C4A-2A13-FCCB04C064F6}"/>
              </a:ext>
            </a:extLst>
          </p:cNvPr>
          <p:cNvGrpSpPr/>
          <p:nvPr/>
        </p:nvGrpSpPr>
        <p:grpSpPr>
          <a:xfrm>
            <a:off x="521536" y="1523153"/>
            <a:ext cx="11295232" cy="4977875"/>
            <a:chOff x="521536" y="1523153"/>
            <a:chExt cx="11295232" cy="4977875"/>
          </a:xfrm>
        </p:grpSpPr>
        <p:grpSp>
          <p:nvGrpSpPr>
            <p:cNvPr id="9" name="Group 8">
              <a:extLst>
                <a:ext uri="{FF2B5EF4-FFF2-40B4-BE49-F238E27FC236}">
                  <a16:creationId xmlns:a16="http://schemas.microsoft.com/office/drawing/2014/main" id="{9ECA3713-B9B7-BC6C-C82C-36A18A233BD1}"/>
                </a:ext>
              </a:extLst>
            </p:cNvPr>
            <p:cNvGrpSpPr/>
            <p:nvPr/>
          </p:nvGrpSpPr>
          <p:grpSpPr>
            <a:xfrm>
              <a:off x="521536" y="1523153"/>
              <a:ext cx="8160311" cy="4977875"/>
              <a:chOff x="496177" y="1701276"/>
              <a:chExt cx="8160311" cy="4977875"/>
            </a:xfrm>
          </p:grpSpPr>
          <p:grpSp>
            <p:nvGrpSpPr>
              <p:cNvPr id="8" name="Group 7">
                <a:extLst>
                  <a:ext uri="{FF2B5EF4-FFF2-40B4-BE49-F238E27FC236}">
                    <a16:creationId xmlns:a16="http://schemas.microsoft.com/office/drawing/2014/main" id="{E219CCEF-3382-EBE9-3F8E-7C8CD4A6D71F}"/>
                  </a:ext>
                </a:extLst>
              </p:cNvPr>
              <p:cNvGrpSpPr/>
              <p:nvPr/>
            </p:nvGrpSpPr>
            <p:grpSpPr>
              <a:xfrm>
                <a:off x="628270" y="1701276"/>
                <a:ext cx="8028218" cy="4977875"/>
                <a:chOff x="628270" y="1701276"/>
                <a:chExt cx="8028218" cy="4977875"/>
              </a:xfrm>
            </p:grpSpPr>
            <p:pic>
              <p:nvPicPr>
                <p:cNvPr id="5" name="Picture 4">
                  <a:extLst>
                    <a:ext uri="{FF2B5EF4-FFF2-40B4-BE49-F238E27FC236}">
                      <a16:creationId xmlns:a16="http://schemas.microsoft.com/office/drawing/2014/main" id="{DAFF2384-C8AD-6173-1E05-D4AAB6617733}"/>
                    </a:ext>
                  </a:extLst>
                </p:cNvPr>
                <p:cNvPicPr>
                  <a:picLocks noChangeAspect="1"/>
                </p:cNvPicPr>
                <p:nvPr/>
              </p:nvPicPr>
              <p:blipFill rotWithShape="1">
                <a:blip r:embed="rId4"/>
                <a:srcRect b="52060"/>
                <a:stretch/>
              </p:blipFill>
              <p:spPr>
                <a:xfrm>
                  <a:off x="4157267" y="1701276"/>
                  <a:ext cx="4499221" cy="2770532"/>
                </a:xfrm>
                <a:prstGeom prst="rect">
                  <a:avLst/>
                </a:prstGeom>
                <a:ln w="19050">
                  <a:solidFill>
                    <a:schemeClr val="accent1"/>
                  </a:solidFill>
                </a:ln>
                <a:effectLst>
                  <a:softEdge rad="112500"/>
                </a:effectLst>
              </p:spPr>
            </p:pic>
            <p:sp>
              <p:nvSpPr>
                <p:cNvPr id="10" name="Right Arrow 9">
                  <a:extLst>
                    <a:ext uri="{FF2B5EF4-FFF2-40B4-BE49-F238E27FC236}">
                      <a16:creationId xmlns:a16="http://schemas.microsoft.com/office/drawing/2014/main" id="{C641A9D2-C630-1964-FE96-63EC85FAEA73}"/>
                    </a:ext>
                  </a:extLst>
                </p:cNvPr>
                <p:cNvSpPr/>
                <p:nvPr/>
              </p:nvSpPr>
              <p:spPr>
                <a:xfrm>
                  <a:off x="7288544" y="5042179"/>
                  <a:ext cx="692888" cy="392209"/>
                </a:xfrm>
                <a:prstGeom prst="rightArrow">
                  <a:avLst/>
                </a:prstGeom>
                <a:solidFill>
                  <a:schemeClr val="accent2">
                    <a:alpha val="7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 name="Right Arrow 3">
                  <a:extLst>
                    <a:ext uri="{FF2B5EF4-FFF2-40B4-BE49-F238E27FC236}">
                      <a16:creationId xmlns:a16="http://schemas.microsoft.com/office/drawing/2014/main" id="{A2E3C493-5945-CE75-3A72-94461776BB94}"/>
                    </a:ext>
                  </a:extLst>
                </p:cNvPr>
                <p:cNvSpPr/>
                <p:nvPr/>
              </p:nvSpPr>
              <p:spPr>
                <a:xfrm rot="18941311">
                  <a:off x="3237465" y="4264453"/>
                  <a:ext cx="1401056" cy="667808"/>
                </a:xfrm>
                <a:prstGeom prst="rightArrow">
                  <a:avLst/>
                </a:prstGeom>
                <a:solidFill>
                  <a:schemeClr val="accent2">
                    <a:alpha val="7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D450B8A-27EE-C6AE-F532-7F86EA6B5090}"/>
                    </a:ext>
                  </a:extLst>
                </p:cNvPr>
                <p:cNvPicPr>
                  <a:picLocks noChangeAspect="1"/>
                </p:cNvPicPr>
                <p:nvPr/>
              </p:nvPicPr>
              <p:blipFill rotWithShape="1">
                <a:blip r:embed="rId5"/>
                <a:srcRect l="59045" t="47329" r="296" b="285"/>
                <a:stretch/>
              </p:blipFill>
              <p:spPr>
                <a:xfrm>
                  <a:off x="628270" y="3086542"/>
                  <a:ext cx="2897237" cy="3592609"/>
                </a:xfrm>
                <a:prstGeom prst="rect">
                  <a:avLst/>
                </a:prstGeom>
              </p:spPr>
            </p:pic>
          </p:grpSp>
          <p:sp>
            <p:nvSpPr>
              <p:cNvPr id="7" name="TextBox 6">
                <a:extLst>
                  <a:ext uri="{FF2B5EF4-FFF2-40B4-BE49-F238E27FC236}">
                    <a16:creationId xmlns:a16="http://schemas.microsoft.com/office/drawing/2014/main" id="{9F73528C-206E-F2B0-637F-3B271E0329A0}"/>
                  </a:ext>
                </a:extLst>
              </p:cNvPr>
              <p:cNvSpPr txBox="1"/>
              <p:nvPr/>
            </p:nvSpPr>
            <p:spPr>
              <a:xfrm>
                <a:off x="496177" y="1910114"/>
                <a:ext cx="30293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Instructional Resources located at the bottom right corner of the report</a:t>
                </a:r>
              </a:p>
            </p:txBody>
          </p:sp>
        </p:grpSp>
        <p:pic>
          <p:nvPicPr>
            <p:cNvPr id="14" name="Picture 13">
              <a:extLst>
                <a:ext uri="{FF2B5EF4-FFF2-40B4-BE49-F238E27FC236}">
                  <a16:creationId xmlns:a16="http://schemas.microsoft.com/office/drawing/2014/main" id="{03A61503-C45A-2AB6-AC69-1C4FA482D1CD}"/>
                </a:ext>
              </a:extLst>
            </p:cNvPr>
            <p:cNvPicPr>
              <a:picLocks noChangeAspect="1"/>
            </p:cNvPicPr>
            <p:nvPr/>
          </p:nvPicPr>
          <p:blipFill>
            <a:blip r:embed="rId6"/>
            <a:stretch>
              <a:fillRect/>
            </a:stretch>
          </p:blipFill>
          <p:spPr>
            <a:xfrm>
              <a:off x="8070657" y="3592609"/>
              <a:ext cx="3746111" cy="2899140"/>
            </a:xfrm>
            <a:prstGeom prst="rect">
              <a:avLst/>
            </a:prstGeom>
            <a:ln w="19050">
              <a:solidFill>
                <a:schemeClr val="accent1"/>
              </a:solidFill>
            </a:ln>
          </p:spPr>
        </p:pic>
      </p:grpSp>
    </p:spTree>
    <p:extLst>
      <p:ext uri="{BB962C8B-B14F-4D97-AF65-F5344CB8AC3E}">
        <p14:creationId xmlns:p14="http://schemas.microsoft.com/office/powerpoint/2010/main" val="69533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9F83-42DD-F58E-F731-E641D26F83F1}"/>
              </a:ext>
            </a:extLst>
          </p:cNvPr>
          <p:cNvSpPr txBox="1">
            <a:spLocks/>
          </p:cNvSpPr>
          <p:nvPr/>
        </p:nvSpPr>
        <p:spPr>
          <a:xfrm>
            <a:off x="287406" y="877047"/>
            <a:ext cx="9259550" cy="624036"/>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rgbClr val="0234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buClr>
                <a:srgbClr val="000000"/>
              </a:buClr>
            </a:pPr>
            <a:r>
              <a:rPr lang="en-US" sz="2400" b="1" dirty="0">
                <a:solidFill>
                  <a:srgbClr val="003568"/>
                </a:solidFill>
                <a:latin typeface="Arial" panose="020B0604020202020204" pitchFamily="34" charset="0"/>
                <a:cs typeface="Arial" panose="020B0604020202020204" pitchFamily="34" charset="0"/>
              </a:rPr>
              <a:t>Reports: Family Information Report – Kindergarten</a:t>
            </a:r>
          </a:p>
        </p:txBody>
      </p:sp>
      <p:pic>
        <p:nvPicPr>
          <p:cNvPr id="3" name="Picture 2">
            <a:extLst>
              <a:ext uri="{FF2B5EF4-FFF2-40B4-BE49-F238E27FC236}">
                <a16:creationId xmlns:a16="http://schemas.microsoft.com/office/drawing/2014/main" id="{9CF5D2FB-074D-88D7-BCE5-95231E0D9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76" y="877047"/>
            <a:ext cx="888218" cy="888218"/>
          </a:xfrm>
          <a:prstGeom prst="rect">
            <a:avLst/>
          </a:prstGeom>
        </p:spPr>
      </p:pic>
      <p:pic>
        <p:nvPicPr>
          <p:cNvPr id="5" name="Picture 4">
            <a:extLst>
              <a:ext uri="{FF2B5EF4-FFF2-40B4-BE49-F238E27FC236}">
                <a16:creationId xmlns:a16="http://schemas.microsoft.com/office/drawing/2014/main" id="{E158375A-F35D-DA70-977F-4C82B5AF3667}"/>
              </a:ext>
            </a:extLst>
          </p:cNvPr>
          <p:cNvPicPr>
            <a:picLocks noChangeAspect="1"/>
          </p:cNvPicPr>
          <p:nvPr/>
        </p:nvPicPr>
        <p:blipFill>
          <a:blip r:embed="rId4"/>
          <a:stretch>
            <a:fillRect/>
          </a:stretch>
        </p:blipFill>
        <p:spPr>
          <a:xfrm>
            <a:off x="2521808" y="1324947"/>
            <a:ext cx="7148383" cy="5533053"/>
          </a:xfrm>
          <a:prstGeom prst="rect">
            <a:avLst/>
          </a:prstGeom>
        </p:spPr>
      </p:pic>
    </p:spTree>
    <p:extLst>
      <p:ext uri="{BB962C8B-B14F-4D97-AF65-F5344CB8AC3E}">
        <p14:creationId xmlns:p14="http://schemas.microsoft.com/office/powerpoint/2010/main" val="298765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9F83-42DD-F58E-F731-E641D26F83F1}"/>
              </a:ext>
            </a:extLst>
          </p:cNvPr>
          <p:cNvSpPr txBox="1">
            <a:spLocks/>
          </p:cNvSpPr>
          <p:nvPr/>
        </p:nvSpPr>
        <p:spPr>
          <a:xfrm>
            <a:off x="287406" y="877047"/>
            <a:ext cx="9259550" cy="624036"/>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rgbClr val="0234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buClr>
                <a:srgbClr val="000000"/>
              </a:buClr>
            </a:pPr>
            <a:r>
              <a:rPr lang="en-US" sz="2400" b="1" dirty="0">
                <a:solidFill>
                  <a:srgbClr val="003568"/>
                </a:solidFill>
                <a:latin typeface="Arial" panose="020B0604020202020204" pitchFamily="34" charset="0"/>
                <a:cs typeface="Arial" panose="020B0604020202020204" pitchFamily="34" charset="0"/>
              </a:rPr>
              <a:t>Reports: Family Information Report – Kindergarten</a:t>
            </a:r>
          </a:p>
        </p:txBody>
      </p:sp>
      <p:pic>
        <p:nvPicPr>
          <p:cNvPr id="3" name="Picture 2">
            <a:extLst>
              <a:ext uri="{FF2B5EF4-FFF2-40B4-BE49-F238E27FC236}">
                <a16:creationId xmlns:a16="http://schemas.microsoft.com/office/drawing/2014/main" id="{9CF5D2FB-074D-88D7-BCE5-95231E0D9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76" y="877047"/>
            <a:ext cx="888218" cy="888218"/>
          </a:xfrm>
          <a:prstGeom prst="rect">
            <a:avLst/>
          </a:prstGeom>
        </p:spPr>
      </p:pic>
      <p:pic>
        <p:nvPicPr>
          <p:cNvPr id="6" name="Picture 5">
            <a:extLst>
              <a:ext uri="{FF2B5EF4-FFF2-40B4-BE49-F238E27FC236}">
                <a16:creationId xmlns:a16="http://schemas.microsoft.com/office/drawing/2014/main" id="{54488F7E-A712-B90D-6049-145706509CD7}"/>
              </a:ext>
            </a:extLst>
          </p:cNvPr>
          <p:cNvPicPr>
            <a:picLocks noChangeAspect="1"/>
          </p:cNvPicPr>
          <p:nvPr/>
        </p:nvPicPr>
        <p:blipFill>
          <a:blip r:embed="rId4"/>
          <a:stretch>
            <a:fillRect/>
          </a:stretch>
        </p:blipFill>
        <p:spPr>
          <a:xfrm>
            <a:off x="2580900" y="1416424"/>
            <a:ext cx="7030200" cy="5441576"/>
          </a:xfrm>
          <a:prstGeom prst="rect">
            <a:avLst/>
          </a:prstGeom>
        </p:spPr>
      </p:pic>
    </p:spTree>
    <p:extLst>
      <p:ext uri="{BB962C8B-B14F-4D97-AF65-F5344CB8AC3E}">
        <p14:creationId xmlns:p14="http://schemas.microsoft.com/office/powerpoint/2010/main" val="284098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9029EAD-56A3-305B-DD78-6C57078850CF}"/>
              </a:ext>
            </a:extLst>
          </p:cNvPr>
          <p:cNvGrpSpPr/>
          <p:nvPr/>
        </p:nvGrpSpPr>
        <p:grpSpPr>
          <a:xfrm>
            <a:off x="287406" y="884895"/>
            <a:ext cx="11617188" cy="888218"/>
            <a:chOff x="287406" y="884895"/>
            <a:chExt cx="11617188" cy="888218"/>
          </a:xfrm>
        </p:grpSpPr>
        <p:pic>
          <p:nvPicPr>
            <p:cNvPr id="8" name="Picture 7">
              <a:extLst>
                <a:ext uri="{FF2B5EF4-FFF2-40B4-BE49-F238E27FC236}">
                  <a16:creationId xmlns:a16="http://schemas.microsoft.com/office/drawing/2014/main" id="{E50A2DFA-0514-8D82-322F-5F58A60B8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76" y="884895"/>
              <a:ext cx="888218" cy="888218"/>
            </a:xfrm>
            <a:prstGeom prst="rect">
              <a:avLst/>
            </a:prstGeom>
          </p:spPr>
        </p:pic>
        <p:sp>
          <p:nvSpPr>
            <p:cNvPr id="9" name="Title 1">
              <a:extLst>
                <a:ext uri="{FF2B5EF4-FFF2-40B4-BE49-F238E27FC236}">
                  <a16:creationId xmlns:a16="http://schemas.microsoft.com/office/drawing/2014/main" id="{ED69515D-C9A4-D2F8-653D-7FD66BBA8B92}"/>
                </a:ext>
              </a:extLst>
            </p:cNvPr>
            <p:cNvSpPr txBox="1">
              <a:spLocks/>
            </p:cNvSpPr>
            <p:nvPr/>
          </p:nvSpPr>
          <p:spPr>
            <a:xfrm>
              <a:off x="287406" y="884895"/>
              <a:ext cx="9259550" cy="624036"/>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rgbClr val="0234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buClr>
                  <a:srgbClr val="000000"/>
                </a:buClr>
              </a:pPr>
              <a:r>
                <a:rPr lang="en-US" sz="2400" b="1" dirty="0">
                  <a:solidFill>
                    <a:srgbClr val="003568"/>
                  </a:solidFill>
                  <a:latin typeface="Arial" panose="020B0604020202020204" pitchFamily="34" charset="0"/>
                  <a:cs typeface="Arial" panose="020B0604020202020204" pitchFamily="34" charset="0"/>
                </a:rPr>
                <a:t>Reports: Family Information Report – Pre-Kindergarten </a:t>
              </a:r>
            </a:p>
          </p:txBody>
        </p:sp>
      </p:grpSp>
      <p:pic>
        <p:nvPicPr>
          <p:cNvPr id="2" name="Picture 1">
            <a:extLst>
              <a:ext uri="{FF2B5EF4-FFF2-40B4-BE49-F238E27FC236}">
                <a16:creationId xmlns:a16="http://schemas.microsoft.com/office/drawing/2014/main" id="{BFDA97C7-43C1-AC55-69BF-E8E5AEA38253}"/>
              </a:ext>
            </a:extLst>
          </p:cNvPr>
          <p:cNvPicPr>
            <a:picLocks noChangeAspect="1"/>
          </p:cNvPicPr>
          <p:nvPr/>
        </p:nvPicPr>
        <p:blipFill>
          <a:blip r:embed="rId4"/>
          <a:stretch>
            <a:fillRect/>
          </a:stretch>
        </p:blipFill>
        <p:spPr>
          <a:xfrm>
            <a:off x="2544265" y="1407490"/>
            <a:ext cx="7002692" cy="5453678"/>
          </a:xfrm>
          <a:prstGeom prst="rect">
            <a:avLst/>
          </a:prstGeom>
        </p:spPr>
      </p:pic>
    </p:spTree>
    <p:extLst>
      <p:ext uri="{BB962C8B-B14F-4D97-AF65-F5344CB8AC3E}">
        <p14:creationId xmlns:p14="http://schemas.microsoft.com/office/powerpoint/2010/main" val="32013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9029EAD-56A3-305B-DD78-6C57078850CF}"/>
              </a:ext>
            </a:extLst>
          </p:cNvPr>
          <p:cNvGrpSpPr/>
          <p:nvPr/>
        </p:nvGrpSpPr>
        <p:grpSpPr>
          <a:xfrm>
            <a:off x="287406" y="884895"/>
            <a:ext cx="11617188" cy="888218"/>
            <a:chOff x="287406" y="884895"/>
            <a:chExt cx="11617188" cy="888218"/>
          </a:xfrm>
        </p:grpSpPr>
        <p:pic>
          <p:nvPicPr>
            <p:cNvPr id="8" name="Picture 7">
              <a:extLst>
                <a:ext uri="{FF2B5EF4-FFF2-40B4-BE49-F238E27FC236}">
                  <a16:creationId xmlns:a16="http://schemas.microsoft.com/office/drawing/2014/main" id="{E50A2DFA-0514-8D82-322F-5F58A60B8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76" y="884895"/>
              <a:ext cx="888218" cy="888218"/>
            </a:xfrm>
            <a:prstGeom prst="rect">
              <a:avLst/>
            </a:prstGeom>
          </p:spPr>
        </p:pic>
        <p:sp>
          <p:nvSpPr>
            <p:cNvPr id="9" name="Title 1">
              <a:extLst>
                <a:ext uri="{FF2B5EF4-FFF2-40B4-BE49-F238E27FC236}">
                  <a16:creationId xmlns:a16="http://schemas.microsoft.com/office/drawing/2014/main" id="{ED69515D-C9A4-D2F8-653D-7FD66BBA8B92}"/>
                </a:ext>
              </a:extLst>
            </p:cNvPr>
            <p:cNvSpPr txBox="1">
              <a:spLocks/>
            </p:cNvSpPr>
            <p:nvPr/>
          </p:nvSpPr>
          <p:spPr>
            <a:xfrm>
              <a:off x="287406" y="884895"/>
              <a:ext cx="9259550" cy="624036"/>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rgbClr val="0234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buClr>
                  <a:srgbClr val="000000"/>
                </a:buClr>
              </a:pPr>
              <a:r>
                <a:rPr lang="en-US" sz="2400" b="1" dirty="0">
                  <a:solidFill>
                    <a:srgbClr val="003568"/>
                  </a:solidFill>
                  <a:latin typeface="Arial" panose="020B0604020202020204" pitchFamily="34" charset="0"/>
                  <a:cs typeface="Arial" panose="020B0604020202020204" pitchFamily="34" charset="0"/>
                </a:rPr>
                <a:t>Reports: Family Information Report – Pre-Kindergarten </a:t>
              </a:r>
            </a:p>
          </p:txBody>
        </p:sp>
      </p:grpSp>
      <p:pic>
        <p:nvPicPr>
          <p:cNvPr id="3" name="Picture 2">
            <a:extLst>
              <a:ext uri="{FF2B5EF4-FFF2-40B4-BE49-F238E27FC236}">
                <a16:creationId xmlns:a16="http://schemas.microsoft.com/office/drawing/2014/main" id="{916E97CC-F209-B43D-37BA-0365D1B744A6}"/>
              </a:ext>
            </a:extLst>
          </p:cNvPr>
          <p:cNvPicPr>
            <a:picLocks noChangeAspect="1"/>
          </p:cNvPicPr>
          <p:nvPr/>
        </p:nvPicPr>
        <p:blipFill>
          <a:blip r:embed="rId4"/>
          <a:stretch>
            <a:fillRect/>
          </a:stretch>
        </p:blipFill>
        <p:spPr>
          <a:xfrm>
            <a:off x="2529837" y="1417775"/>
            <a:ext cx="7017120" cy="5406960"/>
          </a:xfrm>
          <a:prstGeom prst="rect">
            <a:avLst/>
          </a:prstGeom>
        </p:spPr>
      </p:pic>
    </p:spTree>
    <p:extLst>
      <p:ext uri="{BB962C8B-B14F-4D97-AF65-F5344CB8AC3E}">
        <p14:creationId xmlns:p14="http://schemas.microsoft.com/office/powerpoint/2010/main" val="323404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909FB64-43DE-B3BE-389C-9B9809459FCD}"/>
              </a:ext>
            </a:extLst>
          </p:cNvPr>
          <p:cNvSpPr>
            <a:spLocks noGrp="1"/>
          </p:cNvSpPr>
          <p:nvPr/>
        </p:nvSpPr>
        <p:spPr>
          <a:xfrm>
            <a:off x="445828" y="1704160"/>
            <a:ext cx="10713583" cy="434355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457200" indent="-457200" algn="l">
              <a:buFont typeface="Wingdings" pitchFamily="2" charset="2"/>
              <a:buChar char="Ø"/>
            </a:pPr>
            <a:r>
              <a:rPr lang="en-US" sz="2400" b="0" dirty="0">
                <a:latin typeface="Arial" panose="020B0604020202020204" pitchFamily="34" charset="0"/>
                <a:cs typeface="Arial" panose="020B0604020202020204" pitchFamily="34" charset="0"/>
              </a:rPr>
              <a:t>Understands students’ strengths and areas of needed support </a:t>
            </a:r>
          </a:p>
          <a:p>
            <a:pPr marL="457200" indent="-457200" algn="l">
              <a:buFont typeface="Wingdings" pitchFamily="2" charset="2"/>
              <a:buChar char="Ø"/>
            </a:pPr>
            <a:endParaRPr lang="en-US" sz="2400" b="0" dirty="0">
              <a:latin typeface="Arial" panose="020B0604020202020204" pitchFamily="34" charset="0"/>
              <a:cs typeface="Arial" panose="020B0604020202020204" pitchFamily="34" charset="0"/>
            </a:endParaRPr>
          </a:p>
          <a:p>
            <a:pPr marL="457200" indent="-457200" algn="l">
              <a:buFont typeface="Wingdings" pitchFamily="2" charset="2"/>
              <a:buChar char="Ø"/>
            </a:pPr>
            <a:r>
              <a:rPr lang="en-US" sz="2400" b="0" i="0" dirty="0">
                <a:effectLst/>
                <a:latin typeface="Arial" panose="020B0604020202020204" pitchFamily="34" charset="0"/>
                <a:cs typeface="Arial" panose="020B0604020202020204" pitchFamily="34" charset="0"/>
              </a:rPr>
              <a:t>Student-level reports tied to recommended instructional resources help teachers determine how to individualize instruction for students.</a:t>
            </a:r>
          </a:p>
          <a:p>
            <a:pPr marL="457200" indent="-457200" algn="l">
              <a:buFont typeface="Wingdings" pitchFamily="2" charset="2"/>
              <a:buChar char="Ø"/>
            </a:pPr>
            <a:endParaRPr lang="en-US" sz="2400" b="0" i="0" dirty="0">
              <a:effectLst/>
              <a:latin typeface="Arial" panose="020B0604020202020204" pitchFamily="34" charset="0"/>
              <a:cs typeface="Arial" panose="020B0604020202020204" pitchFamily="34" charset="0"/>
            </a:endParaRPr>
          </a:p>
          <a:p>
            <a:pPr marL="457200" indent="-457200" algn="l">
              <a:buFont typeface="Wingdings" pitchFamily="2" charset="2"/>
              <a:buChar char="Ø"/>
            </a:pPr>
            <a:r>
              <a:rPr lang="en-US" sz="2400" b="0" dirty="0">
                <a:latin typeface="Arial" panose="020B0604020202020204" pitchFamily="34" charset="0"/>
                <a:cs typeface="Arial" panose="020B0604020202020204" pitchFamily="34" charset="0"/>
              </a:rPr>
              <a:t>Classroom-level reports inform instructional plans.</a:t>
            </a:r>
          </a:p>
          <a:p>
            <a:pPr marL="457200" indent="-457200" algn="l">
              <a:buFont typeface="Wingdings" pitchFamily="2" charset="2"/>
              <a:buChar char="Ø"/>
            </a:pPr>
            <a:endParaRPr lang="en-US" sz="2400" b="0" dirty="0">
              <a:latin typeface="Arial" panose="020B0604020202020204" pitchFamily="34" charset="0"/>
              <a:cs typeface="Arial" panose="020B0604020202020204" pitchFamily="34" charset="0"/>
            </a:endParaRPr>
          </a:p>
          <a:p>
            <a:pPr marL="457200" indent="-457200" algn="l">
              <a:buFont typeface="Wingdings" pitchFamily="2" charset="2"/>
              <a:buChar char="Ø"/>
            </a:pPr>
            <a:r>
              <a:rPr lang="en-US" sz="2400" b="0" dirty="0">
                <a:effectLst/>
                <a:latin typeface="Arial" panose="020B0604020202020204" pitchFamily="34" charset="0"/>
                <a:cs typeface="Arial" panose="020B0604020202020204" pitchFamily="34" charset="0"/>
              </a:rPr>
              <a:t>Family-friendly reports and resources to help teachers communicate with families and caregivers about student progress and ways to support skills at home.</a:t>
            </a:r>
          </a:p>
        </p:txBody>
      </p:sp>
      <p:sp>
        <p:nvSpPr>
          <p:cNvPr id="5" name="Title 1">
            <a:extLst>
              <a:ext uri="{FF2B5EF4-FFF2-40B4-BE49-F238E27FC236}">
                <a16:creationId xmlns:a16="http://schemas.microsoft.com/office/drawing/2014/main" id="{5720FBF7-22EE-F3D3-CA0A-A0C7BA1842AE}"/>
              </a:ext>
            </a:extLst>
          </p:cNvPr>
          <p:cNvSpPr>
            <a:spLocks noGrp="1"/>
          </p:cNvSpPr>
          <p:nvPr/>
        </p:nvSpPr>
        <p:spPr>
          <a:xfrm>
            <a:off x="145722" y="810288"/>
            <a:ext cx="6534996" cy="63065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buClr>
                <a:srgbClr val="000000"/>
              </a:buClr>
            </a:pPr>
            <a:r>
              <a:rPr lang="en-US" sz="3400" dirty="0">
                <a:latin typeface="Arial" panose="020B0604020202020204" pitchFamily="34" charset="0"/>
                <a:cs typeface="Arial" panose="020B0604020202020204" pitchFamily="34" charset="0"/>
              </a:rPr>
              <a:t>Benefits for Teachers</a:t>
            </a:r>
          </a:p>
        </p:txBody>
      </p:sp>
    </p:spTree>
    <p:extLst>
      <p:ext uri="{BB962C8B-B14F-4D97-AF65-F5344CB8AC3E}">
        <p14:creationId xmlns:p14="http://schemas.microsoft.com/office/powerpoint/2010/main" val="303368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06841E-F9CC-6F5B-E27D-9D7E63E4FBF5}"/>
              </a:ext>
            </a:extLst>
          </p:cNvPr>
          <p:cNvSpPr>
            <a:spLocks noGrp="1"/>
          </p:cNvSpPr>
          <p:nvPr/>
        </p:nvSpPr>
        <p:spPr>
          <a:xfrm>
            <a:off x="413219" y="3826670"/>
            <a:ext cx="10975286" cy="3145536"/>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457200" indent="-457200">
              <a:buNone/>
            </a:pPr>
            <a:r>
              <a:rPr lang="en-US" sz="2400" dirty="0">
                <a:latin typeface="Arial" panose="020B0604020202020204" pitchFamily="34" charset="0"/>
                <a:cs typeface="Arial" panose="020B0604020202020204" pitchFamily="34" charset="0"/>
              </a:rPr>
              <a:t>Programs and Schools: </a:t>
            </a:r>
          </a:p>
          <a:p>
            <a:pPr marL="457200" indent="-457200">
              <a:spcBef>
                <a:spcPts val="0"/>
              </a:spcBef>
              <a:buFont typeface="Wingdings" pitchFamily="2" charset="2"/>
              <a:buChar char="Ø"/>
            </a:pPr>
            <a:r>
              <a:rPr lang="en-US" sz="2400" b="0" i="0" dirty="0">
                <a:effectLst/>
                <a:latin typeface="Arial" panose="020B0604020202020204" pitchFamily="34" charset="0"/>
                <a:cs typeface="Arial" panose="020B0604020202020204" pitchFamily="34" charset="0"/>
              </a:rPr>
              <a:t>Helps program, school, and division leaders determine where resources are needed the most</a:t>
            </a:r>
          </a:p>
          <a:p>
            <a:pPr marL="0" indent="0">
              <a:spcBef>
                <a:spcPts val="0"/>
              </a:spcBef>
              <a:buNone/>
            </a:pPr>
            <a:endParaRPr lang="en-US" sz="2400" dirty="0">
              <a:latin typeface="Arial" panose="020B0604020202020204" pitchFamily="34" charset="0"/>
              <a:cs typeface="Arial" panose="020B0604020202020204" pitchFamily="34" charset="0"/>
            </a:endParaRPr>
          </a:p>
          <a:p>
            <a:pPr marL="457200" indent="-457200">
              <a:buNone/>
            </a:pPr>
            <a:r>
              <a:rPr lang="en-US" sz="2400" dirty="0">
                <a:latin typeface="Arial" panose="020B0604020202020204" pitchFamily="34" charset="0"/>
                <a:cs typeface="Arial" panose="020B0604020202020204" pitchFamily="34" charset="0"/>
              </a:rPr>
              <a:t>State-Level Policymakers: </a:t>
            </a:r>
          </a:p>
          <a:p>
            <a:pPr marL="457200" lvl="1" indent="-457200">
              <a:buFont typeface="Wingdings" pitchFamily="2" charset="2"/>
              <a:buChar char="Ø"/>
            </a:pPr>
            <a:r>
              <a:rPr lang="en-US" kern="1200" dirty="0">
                <a:effectLst/>
                <a:latin typeface="Arial" panose="020B0604020202020204" pitchFamily="34" charset="0"/>
                <a:ea typeface="+mn-ea"/>
                <a:cs typeface="Arial" panose="020B0604020202020204" pitchFamily="34" charset="0"/>
              </a:rPr>
              <a:t>VKRP and other sources of early childhood education data can be used to identify how best to support school readiness, track system-level trends, and inform effective allocation of education resources</a:t>
            </a:r>
            <a:endParaRPr lang="en-US"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30B59637-E819-C68A-3392-039A63E29ADB}"/>
              </a:ext>
            </a:extLst>
          </p:cNvPr>
          <p:cNvSpPr>
            <a:spLocks noGrp="1"/>
          </p:cNvSpPr>
          <p:nvPr/>
        </p:nvSpPr>
        <p:spPr>
          <a:xfrm>
            <a:off x="464489" y="1573604"/>
            <a:ext cx="10872746" cy="1457727"/>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457200" lvl="2" indent="-457200">
              <a:buFont typeface="Wingdings" pitchFamily="2" charset="2"/>
              <a:buChar char="Ø"/>
            </a:pPr>
            <a:r>
              <a:rPr lang="en-US" sz="2400" dirty="0">
                <a:latin typeface="Arial" panose="020B0604020202020204" pitchFamily="34" charset="0"/>
                <a:cs typeface="Arial" panose="020B0604020202020204" pitchFamily="34" charset="0"/>
              </a:rPr>
              <a:t>Understand your child’s skills in a variety of learning domains</a:t>
            </a:r>
          </a:p>
          <a:p>
            <a:pPr marL="457200" lvl="2" indent="-457200">
              <a:buFont typeface="Wingdings" pitchFamily="2" charset="2"/>
              <a:buChar char="Ø"/>
            </a:pPr>
            <a:r>
              <a:rPr lang="en-US" sz="2400" dirty="0">
                <a:latin typeface="Arial" panose="020B0604020202020204" pitchFamily="34" charset="0"/>
                <a:cs typeface="Arial" panose="020B0604020202020204" pitchFamily="34" charset="0"/>
              </a:rPr>
              <a:t>Know what skills you can support and help your child with at home</a:t>
            </a:r>
          </a:p>
          <a:p>
            <a:pPr marL="457200" lvl="2" indent="-457200">
              <a:buFont typeface="Wingdings" pitchFamily="2" charset="2"/>
              <a:buChar char="Ø"/>
            </a:pPr>
            <a:r>
              <a:rPr lang="en-US" sz="2400" dirty="0">
                <a:latin typeface="Arial" panose="020B0604020202020204" pitchFamily="34" charset="0"/>
                <a:cs typeface="Arial" panose="020B0604020202020204" pitchFamily="34" charset="0"/>
              </a:rPr>
              <a:t>Collaborate with your child’s teachers to identify home learning activities</a:t>
            </a:r>
          </a:p>
        </p:txBody>
      </p:sp>
      <p:sp>
        <p:nvSpPr>
          <p:cNvPr id="3" name="Title 1">
            <a:extLst>
              <a:ext uri="{FF2B5EF4-FFF2-40B4-BE49-F238E27FC236}">
                <a16:creationId xmlns:a16="http://schemas.microsoft.com/office/drawing/2014/main" id="{41852706-467D-B6E3-D571-BA00FE079D95}"/>
              </a:ext>
            </a:extLst>
          </p:cNvPr>
          <p:cNvSpPr>
            <a:spLocks noGrp="1"/>
          </p:cNvSpPr>
          <p:nvPr/>
        </p:nvSpPr>
        <p:spPr>
          <a:xfrm>
            <a:off x="464489" y="852189"/>
            <a:ext cx="4850295" cy="721415"/>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buClr>
                <a:srgbClr val="000000"/>
              </a:buClr>
            </a:pPr>
            <a:r>
              <a:rPr lang="en-US" sz="3400" dirty="0">
                <a:latin typeface="Arial" panose="020B0604020202020204" pitchFamily="34" charset="0"/>
                <a:cs typeface="Arial" panose="020B0604020202020204" pitchFamily="34" charset="0"/>
              </a:rPr>
              <a:t>Benefits for Families</a:t>
            </a:r>
          </a:p>
        </p:txBody>
      </p:sp>
      <p:sp>
        <p:nvSpPr>
          <p:cNvPr id="6" name="Title 1">
            <a:extLst>
              <a:ext uri="{FF2B5EF4-FFF2-40B4-BE49-F238E27FC236}">
                <a16:creationId xmlns:a16="http://schemas.microsoft.com/office/drawing/2014/main" id="{A8867AE3-900A-CD10-7F86-E333D90F278C}"/>
              </a:ext>
            </a:extLst>
          </p:cNvPr>
          <p:cNvSpPr>
            <a:spLocks noGrp="1"/>
          </p:cNvSpPr>
          <p:nvPr/>
        </p:nvSpPr>
        <p:spPr>
          <a:xfrm>
            <a:off x="464489" y="2987888"/>
            <a:ext cx="6850711" cy="721415"/>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buClr>
                <a:srgbClr val="000000"/>
              </a:buClr>
            </a:pPr>
            <a:r>
              <a:rPr lang="en-US" sz="3400" dirty="0">
                <a:latin typeface="Arial" panose="020B0604020202020204" pitchFamily="34" charset="0"/>
                <a:cs typeface="Arial" panose="020B0604020202020204" pitchFamily="34" charset="0"/>
              </a:rPr>
              <a:t>Benefits for Other Stakeholders</a:t>
            </a:r>
          </a:p>
        </p:txBody>
      </p:sp>
    </p:spTree>
    <p:extLst>
      <p:ext uri="{BB962C8B-B14F-4D97-AF65-F5344CB8AC3E}">
        <p14:creationId xmlns:p14="http://schemas.microsoft.com/office/powerpoint/2010/main" val="239742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0523-3319-6C9D-C660-40D2686136A8}"/>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3C8E09B9-C420-545C-9ABB-13FCDF951E9E}"/>
              </a:ext>
            </a:extLst>
          </p:cNvPr>
          <p:cNvGrpSpPr/>
          <p:nvPr/>
        </p:nvGrpSpPr>
        <p:grpSpPr>
          <a:xfrm>
            <a:off x="1401165" y="2080343"/>
            <a:ext cx="10228275" cy="3651863"/>
            <a:chOff x="1401165" y="1893529"/>
            <a:chExt cx="10228275" cy="3651863"/>
          </a:xfrm>
        </p:grpSpPr>
        <p:sp>
          <p:nvSpPr>
            <p:cNvPr id="17" name="TextBox 16">
              <a:extLst>
                <a:ext uri="{FF2B5EF4-FFF2-40B4-BE49-F238E27FC236}">
                  <a16:creationId xmlns:a16="http://schemas.microsoft.com/office/drawing/2014/main" id="{52C1B630-4D87-009A-231A-41B334923E6F}"/>
                </a:ext>
              </a:extLst>
            </p:cNvPr>
            <p:cNvSpPr txBox="1"/>
            <p:nvPr/>
          </p:nvSpPr>
          <p:spPr>
            <a:xfrm>
              <a:off x="3256076" y="2189628"/>
              <a:ext cx="6962502"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a:ea typeface="+mn-ea"/>
                <a:cs typeface="+mn-cs"/>
              </a:endParaRPr>
            </a:p>
          </p:txBody>
        </p:sp>
        <p:pic>
          <p:nvPicPr>
            <p:cNvPr id="18" name="Picture 17">
              <a:extLst>
                <a:ext uri="{FF2B5EF4-FFF2-40B4-BE49-F238E27FC236}">
                  <a16:creationId xmlns:a16="http://schemas.microsoft.com/office/drawing/2014/main" id="{55E00A0B-21D3-9157-01A9-A58BD632E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231" y="3191101"/>
              <a:ext cx="751341" cy="751341"/>
            </a:xfrm>
            <a:prstGeom prst="rect">
              <a:avLst/>
            </a:prstGeom>
          </p:spPr>
        </p:pic>
        <p:pic>
          <p:nvPicPr>
            <p:cNvPr id="19" name="Picture 18">
              <a:extLst>
                <a:ext uri="{FF2B5EF4-FFF2-40B4-BE49-F238E27FC236}">
                  <a16:creationId xmlns:a16="http://schemas.microsoft.com/office/drawing/2014/main" id="{944BAA3D-1E97-01F8-76C1-EBE32F53D294}"/>
                </a:ext>
              </a:extLst>
            </p:cNvPr>
            <p:cNvPicPr>
              <a:picLocks noChangeAspect="1"/>
            </p:cNvPicPr>
            <p:nvPr/>
          </p:nvPicPr>
          <p:blipFill rotWithShape="1">
            <a:blip r:embed="rId4">
              <a:extLst>
                <a:ext uri="{28A0092B-C50C-407E-A947-70E740481C1C}">
                  <a14:useLocalDpi xmlns:a14="http://schemas.microsoft.com/office/drawing/2010/main" val="0"/>
                </a:ext>
              </a:extLst>
            </a:blip>
            <a:srcRect l="32715" t="30445" r="51226" b="26274"/>
            <a:stretch/>
          </p:blipFill>
          <p:spPr>
            <a:xfrm>
              <a:off x="1401165" y="1932858"/>
              <a:ext cx="1085472" cy="691487"/>
            </a:xfrm>
            <a:prstGeom prst="rect">
              <a:avLst/>
            </a:prstGeom>
          </p:spPr>
        </p:pic>
        <p:pic>
          <p:nvPicPr>
            <p:cNvPr id="20" name="Picture 19">
              <a:extLst>
                <a:ext uri="{FF2B5EF4-FFF2-40B4-BE49-F238E27FC236}">
                  <a16:creationId xmlns:a16="http://schemas.microsoft.com/office/drawing/2014/main" id="{E084735D-C9EB-F445-BD2B-497DFEC8DB31}"/>
                </a:ext>
              </a:extLst>
            </p:cNvPr>
            <p:cNvPicPr>
              <a:picLocks noChangeAspect="1"/>
            </p:cNvPicPr>
            <p:nvPr/>
          </p:nvPicPr>
          <p:blipFill rotWithShape="1">
            <a:blip r:embed="rId4">
              <a:extLst>
                <a:ext uri="{28A0092B-C50C-407E-A947-70E740481C1C}">
                  <a14:useLocalDpi xmlns:a14="http://schemas.microsoft.com/office/drawing/2010/main" val="0"/>
                </a:ext>
              </a:extLst>
            </a:blip>
            <a:srcRect l="48803" t="30445" r="36531" b="26274"/>
            <a:stretch/>
          </p:blipFill>
          <p:spPr>
            <a:xfrm>
              <a:off x="1405380" y="4449103"/>
              <a:ext cx="1077043" cy="751341"/>
            </a:xfrm>
            <a:prstGeom prst="rect">
              <a:avLst/>
            </a:prstGeom>
          </p:spPr>
        </p:pic>
        <p:sp>
          <p:nvSpPr>
            <p:cNvPr id="21" name="Content Placeholder 2">
              <a:extLst>
                <a:ext uri="{FF2B5EF4-FFF2-40B4-BE49-F238E27FC236}">
                  <a16:creationId xmlns:a16="http://schemas.microsoft.com/office/drawing/2014/main" id="{5B936AAD-EED1-720A-A3CC-041D744CC419}"/>
                </a:ext>
              </a:extLst>
            </p:cNvPr>
            <p:cNvSpPr txBox="1">
              <a:spLocks/>
            </p:cNvSpPr>
            <p:nvPr/>
          </p:nvSpPr>
          <p:spPr>
            <a:xfrm>
              <a:off x="2427941" y="1893529"/>
              <a:ext cx="9201499" cy="36518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VKRP is a set of </a:t>
              </a:r>
              <a:r>
                <a:rPr kumimoji="0" lang="en-US" sz="2000" b="1"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coordinated assessments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Literacy (incorporated from Virginia Literacy Partnerships), mathematics, self-regulation, and social skills are combined to provide teachers with a more comprehensive picture of students’ skills at the beginning and end of kindergarten and the beginning and end of pre-kindergarten (with an optional mid-year timepoint).</a:t>
              </a:r>
              <a:br>
                <a:rPr kumimoji="0" lang="en-US" sz="16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br>
              <a:endParaRPr kumimoji="0" lang="en-US" sz="8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VKRP is a </a:t>
              </a:r>
              <a:r>
                <a:rPr kumimoji="0" lang="en-US" sz="2000" b="1"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reporting system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Provides detailed and integrated information about students’ skills at the student (for teachers and families), classroom, school, division, region, and state levels.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VKRP is a set of </a:t>
              </a:r>
              <a:r>
                <a:rPr kumimoji="0" lang="en-US" sz="2000" b="1"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instructional resources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rPr>
                <a:t>Supports teachers and families to understand students’ skill levels and to use instructional practices to support children’s learning and growth.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568"/>
                </a:solidFill>
                <a:effectLst/>
                <a:uLnTx/>
                <a:uFillTx/>
                <a:latin typeface="Arial" panose="020B0604020202020204" pitchFamily="34" charset="0"/>
                <a:ea typeface="+mn-ea"/>
                <a:cs typeface="Arial" panose="020B0604020202020204" pitchFamily="34" charset="0"/>
              </a:endParaRPr>
            </a:p>
          </p:txBody>
        </p:sp>
      </p:grpSp>
      <p:pic>
        <p:nvPicPr>
          <p:cNvPr id="24" name="Picture 23" descr="VKRP_logo_final copy.png">
            <a:extLst>
              <a:ext uri="{FF2B5EF4-FFF2-40B4-BE49-F238E27FC236}">
                <a16:creationId xmlns:a16="http://schemas.microsoft.com/office/drawing/2014/main" id="{2B4231F8-E3AA-E533-993E-4F574490642E}"/>
              </a:ext>
            </a:extLst>
          </p:cNvPr>
          <p:cNvPicPr>
            <a:picLocks noChangeAspect="1"/>
          </p:cNvPicPr>
          <p:nvPr/>
        </p:nvPicPr>
        <p:blipFill rotWithShape="1">
          <a:blip r:embed="rId5">
            <a:extLst>
              <a:ext uri="{28A0092B-C50C-407E-A947-70E740481C1C}">
                <a14:useLocalDpi xmlns:a14="http://schemas.microsoft.com/office/drawing/2010/main" val="0"/>
              </a:ext>
            </a:extLst>
          </a:blip>
          <a:srcRect t="14704" b="12749"/>
          <a:stretch/>
        </p:blipFill>
        <p:spPr>
          <a:xfrm>
            <a:off x="475364" y="807377"/>
            <a:ext cx="3905154" cy="1062404"/>
          </a:xfrm>
          <a:prstGeom prst="rect">
            <a:avLst/>
          </a:prstGeom>
        </p:spPr>
      </p:pic>
    </p:spTree>
    <p:extLst>
      <p:ext uri="{BB962C8B-B14F-4D97-AF65-F5344CB8AC3E}">
        <p14:creationId xmlns:p14="http://schemas.microsoft.com/office/powerpoint/2010/main" val="2792436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0160" y="2939958"/>
            <a:ext cx="8142194" cy="2188633"/>
          </a:xfrm>
          <a:prstGeom prst="rect">
            <a:avLst/>
          </a:prstGeom>
        </p:spPr>
        <p:txBody>
          <a:bodyPr/>
          <a:lstStyle>
            <a:lvl1pPr algn="l" defTabSz="457200" rtl="0" eaLnBrk="1" latinLnBrk="0" hangingPunct="1">
              <a:spcBef>
                <a:spcPct val="0"/>
              </a:spcBef>
              <a:buNone/>
              <a:defRPr sz="3600" kern="1200">
                <a:solidFill>
                  <a:srgbClr val="0234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700" dirty="0">
                <a:solidFill>
                  <a:srgbClr val="003568"/>
                </a:solidFill>
              </a:rPr>
              <a:t>For More Information</a:t>
            </a:r>
          </a:p>
          <a:p>
            <a:pPr algn="ctr"/>
            <a:r>
              <a:rPr lang="en-US" sz="2100" dirty="0">
                <a:solidFill>
                  <a:srgbClr val="003568"/>
                </a:solidFill>
                <a:hlinkClick r:id="rId3">
                  <a:extLst>
                    <a:ext uri="{A12FA001-AC4F-418D-AE19-62706E023703}">
                      <ahyp:hlinkClr xmlns:ahyp="http://schemas.microsoft.com/office/drawing/2018/hyperlinkcolor" val="tx"/>
                    </a:ext>
                  </a:extLst>
                </a:hlinkClick>
              </a:rPr>
              <a:t>www.vkrponline.org</a:t>
            </a:r>
            <a:endParaRPr lang="en-US" sz="2100" dirty="0">
              <a:solidFill>
                <a:srgbClr val="003568"/>
              </a:solidFill>
            </a:endParaRPr>
          </a:p>
          <a:p>
            <a:pPr algn="ctr"/>
            <a:endParaRPr lang="en-US" sz="2400" dirty="0">
              <a:solidFill>
                <a:srgbClr val="003568"/>
              </a:solidFill>
            </a:endParaRPr>
          </a:p>
          <a:p>
            <a:pPr algn="ctr"/>
            <a:r>
              <a:rPr lang="en-US" sz="2400" dirty="0">
                <a:solidFill>
                  <a:srgbClr val="003568"/>
                </a:solidFill>
              </a:rPr>
              <a:t>866-301-8278</a:t>
            </a:r>
          </a:p>
          <a:p>
            <a:pPr algn="ctr"/>
            <a:r>
              <a:rPr lang="en-US" sz="2400" dirty="0" err="1">
                <a:solidFill>
                  <a:srgbClr val="003568"/>
                </a:solidFill>
              </a:rPr>
              <a:t>vkrp@virginia.edu</a:t>
            </a:r>
            <a:endParaRPr lang="en-US" sz="2400" dirty="0">
              <a:solidFill>
                <a:srgbClr val="003568"/>
              </a:solidFill>
            </a:endParaRPr>
          </a:p>
          <a:p>
            <a:pPr algn="ctr"/>
            <a:endParaRPr lang="en-US" sz="2100" dirty="0">
              <a:solidFill>
                <a:srgbClr val="003568"/>
              </a:solidFill>
            </a:endParaRPr>
          </a:p>
          <a:p>
            <a:pPr algn="ctr"/>
            <a:endParaRPr lang="en-US" sz="2700" dirty="0">
              <a:solidFill>
                <a:srgbClr val="003568"/>
              </a:solidFill>
            </a:endParaRPr>
          </a:p>
        </p:txBody>
      </p:sp>
      <p:pic>
        <p:nvPicPr>
          <p:cNvPr id="4" name="Picture 3">
            <a:extLst>
              <a:ext uri="{FF2B5EF4-FFF2-40B4-BE49-F238E27FC236}">
                <a16:creationId xmlns:a16="http://schemas.microsoft.com/office/drawing/2014/main" id="{83EC5CFD-77B3-D04A-AA7F-EB2284C12EA7}"/>
              </a:ext>
            </a:extLst>
          </p:cNvPr>
          <p:cNvPicPr>
            <a:picLocks noChangeAspect="1"/>
          </p:cNvPicPr>
          <p:nvPr/>
        </p:nvPicPr>
        <p:blipFill>
          <a:blip r:embed="rId4"/>
          <a:stretch>
            <a:fillRect/>
          </a:stretch>
        </p:blipFill>
        <p:spPr>
          <a:xfrm>
            <a:off x="2429186" y="847273"/>
            <a:ext cx="7843168" cy="1909702"/>
          </a:xfrm>
          <a:prstGeom prst="rect">
            <a:avLst/>
          </a:prstGeom>
        </p:spPr>
      </p:pic>
    </p:spTree>
    <p:extLst>
      <p:ext uri="{BB962C8B-B14F-4D97-AF65-F5344CB8AC3E}">
        <p14:creationId xmlns:p14="http://schemas.microsoft.com/office/powerpoint/2010/main" val="243305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0C15E-4410-27A7-CD5D-4DD7B36A995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0F46778-49A7-6559-0095-01DD9F9312F8}"/>
              </a:ext>
            </a:extLst>
          </p:cNvPr>
          <p:cNvSpPr txBox="1">
            <a:spLocks/>
          </p:cNvSpPr>
          <p:nvPr/>
        </p:nvSpPr>
        <p:spPr>
          <a:xfrm>
            <a:off x="422950" y="960867"/>
            <a:ext cx="11336087" cy="664347"/>
          </a:xfrm>
          <a:prstGeom prst="rect">
            <a:avLst/>
          </a:prstGeom>
        </p:spPr>
        <p:txBody>
          <a:bodyPr/>
          <a:lst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a:lstStyle>
          <a:p>
            <a:pPr marL="0" indent="0">
              <a:buNone/>
            </a:pPr>
            <a:r>
              <a:rPr lang="en-US" sz="3400" dirty="0"/>
              <a:t>History of VKRP</a:t>
            </a:r>
          </a:p>
        </p:txBody>
      </p:sp>
      <p:pic>
        <p:nvPicPr>
          <p:cNvPr id="4" name="Picture 3">
            <a:extLst>
              <a:ext uri="{FF2B5EF4-FFF2-40B4-BE49-F238E27FC236}">
                <a16:creationId xmlns:a16="http://schemas.microsoft.com/office/drawing/2014/main" id="{AF1A6DB3-E017-5FE9-3FA8-D6D30BF2F163}"/>
              </a:ext>
            </a:extLst>
          </p:cNvPr>
          <p:cNvPicPr>
            <a:picLocks noChangeAspect="1"/>
          </p:cNvPicPr>
          <p:nvPr/>
        </p:nvPicPr>
        <p:blipFill>
          <a:blip r:embed="rId3"/>
          <a:srcRect/>
          <a:stretch/>
        </p:blipFill>
        <p:spPr>
          <a:xfrm>
            <a:off x="616478" y="1625214"/>
            <a:ext cx="10949029" cy="4501527"/>
          </a:xfrm>
          <a:prstGeom prst="rect">
            <a:avLst/>
          </a:prstGeom>
        </p:spPr>
      </p:pic>
    </p:spTree>
    <p:extLst>
      <p:ext uri="{BB962C8B-B14F-4D97-AF65-F5344CB8AC3E}">
        <p14:creationId xmlns:p14="http://schemas.microsoft.com/office/powerpoint/2010/main" val="283600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0C15E-4410-27A7-CD5D-4DD7B36A995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0F46778-49A7-6559-0095-01DD9F9312F8}"/>
              </a:ext>
            </a:extLst>
          </p:cNvPr>
          <p:cNvSpPr txBox="1">
            <a:spLocks/>
          </p:cNvSpPr>
          <p:nvPr/>
        </p:nvSpPr>
        <p:spPr>
          <a:xfrm>
            <a:off x="271074" y="807928"/>
            <a:ext cx="11336087" cy="615701"/>
          </a:xfrm>
          <a:prstGeom prst="rect">
            <a:avLst/>
          </a:prstGeom>
        </p:spPr>
        <p:txBody>
          <a:bodyPr/>
          <a:lst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a:lstStyle>
          <a:p>
            <a:pPr marL="0" indent="0">
              <a:buNone/>
            </a:pPr>
            <a:r>
              <a:rPr lang="en-US" sz="3400" dirty="0"/>
              <a:t>How Statewide Readiness Data Can be Used</a:t>
            </a:r>
          </a:p>
        </p:txBody>
      </p:sp>
      <p:pic>
        <p:nvPicPr>
          <p:cNvPr id="3" name="Picture 2" descr="A screen shot of a computer screen&#10;&#10;Description automatically generated">
            <a:extLst>
              <a:ext uri="{FF2B5EF4-FFF2-40B4-BE49-F238E27FC236}">
                <a16:creationId xmlns:a16="http://schemas.microsoft.com/office/drawing/2014/main" id="{9C802B97-DF97-FA64-CDC7-931DE0059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768" y="1423629"/>
            <a:ext cx="8054464" cy="4429955"/>
          </a:xfrm>
          <a:prstGeom prst="rect">
            <a:avLst/>
          </a:prstGeom>
        </p:spPr>
      </p:pic>
    </p:spTree>
    <p:extLst>
      <p:ext uri="{BB962C8B-B14F-4D97-AF65-F5344CB8AC3E}">
        <p14:creationId xmlns:p14="http://schemas.microsoft.com/office/powerpoint/2010/main" val="406886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00BF-B285-8134-92BB-D37CD9A639F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DB04180-77BD-959D-9E1B-37C875E0F816}"/>
              </a:ext>
            </a:extLst>
          </p:cNvPr>
          <p:cNvGrpSpPr/>
          <p:nvPr/>
        </p:nvGrpSpPr>
        <p:grpSpPr>
          <a:xfrm>
            <a:off x="71841" y="807342"/>
            <a:ext cx="11336087" cy="453732"/>
            <a:chOff x="71841" y="769506"/>
            <a:chExt cx="11336087" cy="453732"/>
          </a:xfrm>
        </p:grpSpPr>
        <p:sp>
          <p:nvSpPr>
            <p:cNvPr id="5" name="Title 1">
              <a:extLst>
                <a:ext uri="{FF2B5EF4-FFF2-40B4-BE49-F238E27FC236}">
                  <a16:creationId xmlns:a16="http://schemas.microsoft.com/office/drawing/2014/main" id="{FEF906FE-BF98-7792-C751-5F1D440038C6}"/>
                </a:ext>
              </a:extLst>
            </p:cNvPr>
            <p:cNvSpPr txBox="1">
              <a:spLocks/>
            </p:cNvSpPr>
            <p:nvPr/>
          </p:nvSpPr>
          <p:spPr>
            <a:xfrm>
              <a:off x="71841" y="769506"/>
              <a:ext cx="11336087" cy="434737"/>
            </a:xfrm>
            <a:prstGeom prst="rect">
              <a:avLst/>
            </a:prstGeom>
          </p:spPr>
          <p:txBody>
            <a:bodyPr/>
            <a:lst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a:lstStyle>
            <a:p>
              <a:pPr marL="0" indent="0">
                <a:buNone/>
              </a:pPr>
              <a:r>
                <a:rPr lang="en-US" sz="2800"/>
                <a:t>VKRP Assessments</a:t>
              </a:r>
            </a:p>
          </p:txBody>
        </p:sp>
        <p:cxnSp>
          <p:nvCxnSpPr>
            <p:cNvPr id="7" name="Straight Connector 6">
              <a:extLst>
                <a:ext uri="{FF2B5EF4-FFF2-40B4-BE49-F238E27FC236}">
                  <a16:creationId xmlns:a16="http://schemas.microsoft.com/office/drawing/2014/main" id="{D763FC72-E63A-23C6-3AC4-1192B9B435E4}"/>
                </a:ext>
              </a:extLst>
            </p:cNvPr>
            <p:cNvCxnSpPr>
              <a:cxnSpLocks/>
            </p:cNvCxnSpPr>
            <p:nvPr/>
          </p:nvCxnSpPr>
          <p:spPr>
            <a:xfrm>
              <a:off x="71841" y="1223238"/>
              <a:ext cx="1920812" cy="0"/>
            </a:xfrm>
            <a:prstGeom prst="line">
              <a:avLst/>
            </a:prstGeom>
            <a:ln w="25400"/>
          </p:spPr>
          <p:style>
            <a:lnRef idx="1">
              <a:schemeClr val="accent2"/>
            </a:lnRef>
            <a:fillRef idx="0">
              <a:schemeClr val="accent2"/>
            </a:fillRef>
            <a:effectRef idx="0">
              <a:schemeClr val="accent2"/>
            </a:effectRef>
            <a:fontRef idx="minor">
              <a:schemeClr val="tx1"/>
            </a:fontRef>
          </p:style>
        </p:cxnSp>
      </p:grpSp>
      <p:sp>
        <p:nvSpPr>
          <p:cNvPr id="16" name="Slide Number Placeholder 15">
            <a:extLst>
              <a:ext uri="{FF2B5EF4-FFF2-40B4-BE49-F238E27FC236}">
                <a16:creationId xmlns:a16="http://schemas.microsoft.com/office/drawing/2014/main" id="{0E674206-CACE-C874-4A0F-7CB18877C324}"/>
              </a:ext>
            </a:extLst>
          </p:cNvPr>
          <p:cNvSpPr>
            <a:spLocks noGrp="1"/>
          </p:cNvSpPr>
          <p:nvPr>
            <p:ph type="sldNum" sz="quarter" idx="12"/>
          </p:nvPr>
        </p:nvSpPr>
        <p:spPr/>
        <p:txBody>
          <a:bodyPr/>
          <a:lstStyle/>
          <a:p>
            <a:fld id="{0E3FE331-99FE-FC4C-843A-669C9210BAAA}" type="slidenum">
              <a:rPr lang="en-US" smtClean="0"/>
              <a:t>5</a:t>
            </a:fld>
            <a:endParaRPr lang="en-US"/>
          </a:p>
        </p:txBody>
      </p:sp>
      <p:grpSp>
        <p:nvGrpSpPr>
          <p:cNvPr id="18" name="Group 17">
            <a:extLst>
              <a:ext uri="{FF2B5EF4-FFF2-40B4-BE49-F238E27FC236}">
                <a16:creationId xmlns:a16="http://schemas.microsoft.com/office/drawing/2014/main" id="{EF6C0810-D1F4-C55E-9CBA-4B34DEA50D3B}"/>
              </a:ext>
            </a:extLst>
          </p:cNvPr>
          <p:cNvGrpSpPr/>
          <p:nvPr/>
        </p:nvGrpSpPr>
        <p:grpSpPr>
          <a:xfrm>
            <a:off x="1366404" y="1657260"/>
            <a:ext cx="9459192" cy="4008551"/>
            <a:chOff x="1366404" y="1657260"/>
            <a:chExt cx="9459192" cy="4008551"/>
          </a:xfrm>
        </p:grpSpPr>
        <p:graphicFrame>
          <p:nvGraphicFramePr>
            <p:cNvPr id="6" name="Google Shape;157;p15">
              <a:extLst>
                <a:ext uri="{FF2B5EF4-FFF2-40B4-BE49-F238E27FC236}">
                  <a16:creationId xmlns:a16="http://schemas.microsoft.com/office/drawing/2014/main" id="{AFB6B043-F5B1-82AF-61E9-61F990111673}"/>
                </a:ext>
              </a:extLst>
            </p:cNvPr>
            <p:cNvGraphicFramePr/>
            <p:nvPr>
              <p:extLst>
                <p:ext uri="{D42A27DB-BD31-4B8C-83A1-F6EECF244321}">
                  <p14:modId xmlns:p14="http://schemas.microsoft.com/office/powerpoint/2010/main" val="4007901268"/>
                </p:ext>
              </p:extLst>
            </p:nvPr>
          </p:nvGraphicFramePr>
          <p:xfrm>
            <a:off x="1366404" y="1657260"/>
            <a:ext cx="9459192" cy="4008551"/>
          </p:xfrm>
          <a:graphic>
            <a:graphicData uri="http://schemas.openxmlformats.org/drawingml/2006/table">
              <a:tbl>
                <a:tblPr>
                  <a:noFill/>
                </a:tblPr>
                <a:tblGrid>
                  <a:gridCol w="2364798">
                    <a:extLst>
                      <a:ext uri="{9D8B030D-6E8A-4147-A177-3AD203B41FA5}">
                        <a16:colId xmlns:a16="http://schemas.microsoft.com/office/drawing/2014/main" val="20000"/>
                      </a:ext>
                    </a:extLst>
                  </a:gridCol>
                  <a:gridCol w="2364798">
                    <a:extLst>
                      <a:ext uri="{9D8B030D-6E8A-4147-A177-3AD203B41FA5}">
                        <a16:colId xmlns:a16="http://schemas.microsoft.com/office/drawing/2014/main" val="20001"/>
                      </a:ext>
                    </a:extLst>
                  </a:gridCol>
                  <a:gridCol w="2364798">
                    <a:extLst>
                      <a:ext uri="{9D8B030D-6E8A-4147-A177-3AD203B41FA5}">
                        <a16:colId xmlns:a16="http://schemas.microsoft.com/office/drawing/2014/main" val="20002"/>
                      </a:ext>
                    </a:extLst>
                  </a:gridCol>
                  <a:gridCol w="2364798">
                    <a:extLst>
                      <a:ext uri="{9D8B030D-6E8A-4147-A177-3AD203B41FA5}">
                        <a16:colId xmlns:a16="http://schemas.microsoft.com/office/drawing/2014/main" val="3215125055"/>
                      </a:ext>
                    </a:extLst>
                  </a:gridCol>
                </a:tblGrid>
                <a:tr h="1372061">
                  <a:tc>
                    <a:txBody>
                      <a:bodyPr/>
                      <a:lstStyle/>
                      <a:p>
                        <a:pPr marL="0" lvl="0" indent="0" algn="l" rtl="0">
                          <a:spcBef>
                            <a:spcPts val="0"/>
                          </a:spcBef>
                          <a:spcAft>
                            <a:spcPts val="0"/>
                          </a:spcAft>
                          <a:buNone/>
                        </a:pPr>
                        <a:endParaRPr sz="1100" dirty="0">
                          <a:solidFill>
                            <a:srgbClr val="003568"/>
                          </a:solidFill>
                        </a:endParaRPr>
                      </a:p>
                    </a:txBody>
                    <a:tcPr marL="91425" marR="91425" marT="91425" marB="91425">
                      <a:lnL w="38100" cap="flat" cmpd="sng" algn="ctr">
                        <a:solidFill>
                          <a:srgbClr val="003568"/>
                        </a:solidFill>
                        <a:prstDash val="solid"/>
                        <a:round/>
                        <a:headEnd type="none" w="med" len="med"/>
                        <a:tailEnd type="none" w="med" len="med"/>
                      </a:lnL>
                      <a:lnR w="12700" cap="flat" cmpd="sng" algn="ctr">
                        <a:solidFill>
                          <a:srgbClr val="003568"/>
                        </a:solidFill>
                        <a:prstDash val="solid"/>
                        <a:round/>
                        <a:headEnd type="none" w="med" len="med"/>
                        <a:tailEnd type="none" w="med" len="med"/>
                      </a:lnR>
                      <a:lnT w="38100" cap="flat" cmpd="sng" algn="ctr">
                        <a:solidFill>
                          <a:srgbClr val="0035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1100" dirty="0">
                          <a:solidFill>
                            <a:srgbClr val="003568"/>
                          </a:solidFill>
                        </a:endParaRPr>
                      </a:p>
                    </a:txBody>
                    <a:tcPr marL="91425" marR="91425" marT="91425" marB="91425">
                      <a:lnL w="12700" cap="flat" cmpd="sng" algn="ctr">
                        <a:solidFill>
                          <a:srgbClr val="003568"/>
                        </a:solidFill>
                        <a:prstDash val="solid"/>
                        <a:round/>
                        <a:headEnd type="none" w="med" len="med"/>
                        <a:tailEnd type="none" w="med" len="med"/>
                      </a:lnL>
                      <a:lnR w="12700" cap="flat" cmpd="sng" algn="ctr">
                        <a:solidFill>
                          <a:srgbClr val="003568"/>
                        </a:solidFill>
                        <a:prstDash val="solid"/>
                        <a:round/>
                        <a:headEnd type="none" w="med" len="med"/>
                        <a:tailEnd type="none" w="med" len="med"/>
                      </a:lnR>
                      <a:lnT w="38100" cap="flat" cmpd="sng" algn="ctr">
                        <a:solidFill>
                          <a:srgbClr val="0035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1100" dirty="0">
                          <a:solidFill>
                            <a:srgbClr val="003568"/>
                          </a:solidFill>
                        </a:endParaRPr>
                      </a:p>
                    </a:txBody>
                    <a:tcPr marL="91425" marR="91425" marT="91425" marB="91425">
                      <a:lnL w="12700" cap="flat" cmpd="sng" algn="ctr">
                        <a:solidFill>
                          <a:srgbClr val="003568"/>
                        </a:solidFill>
                        <a:prstDash val="solid"/>
                        <a:round/>
                        <a:headEnd type="none" w="med" len="med"/>
                        <a:tailEnd type="none" w="med" len="med"/>
                      </a:lnL>
                      <a:lnR w="12700" cap="flat" cmpd="sng" algn="ctr">
                        <a:solidFill>
                          <a:srgbClr val="003568"/>
                        </a:solidFill>
                        <a:prstDash val="solid"/>
                        <a:round/>
                        <a:headEnd type="none" w="med" len="med"/>
                        <a:tailEnd type="none" w="med" len="med"/>
                      </a:lnR>
                      <a:lnT w="38100" cap="flat" cmpd="sng" algn="ctr">
                        <a:solidFill>
                          <a:srgbClr val="0035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lang="en-US" sz="1400" dirty="0">
                          <a:solidFill>
                            <a:srgbClr val="003568"/>
                          </a:solidFill>
                        </a:endParaRPr>
                      </a:p>
                    </a:txBody>
                    <a:tcPr marL="91425" marR="91425" marT="91425" marB="91425" anchor="ctr">
                      <a:lnL w="12700" cap="flat" cmpd="sng" algn="ctr">
                        <a:solidFill>
                          <a:srgbClr val="003568"/>
                        </a:solidFill>
                        <a:prstDash val="solid"/>
                        <a:round/>
                        <a:headEnd type="none" w="med" len="med"/>
                        <a:tailEnd type="none" w="med" len="med"/>
                      </a:lnL>
                      <a:lnR w="38100" cap="flat" cmpd="sng" algn="ctr">
                        <a:solidFill>
                          <a:srgbClr val="003568"/>
                        </a:solidFill>
                        <a:prstDash val="solid"/>
                        <a:round/>
                        <a:headEnd type="none" w="med" len="med"/>
                        <a:tailEnd type="none" w="med" len="med"/>
                      </a:lnR>
                      <a:lnT w="38100" cap="flat" cmpd="sng" algn="ctr">
                        <a:solidFill>
                          <a:srgbClr val="0035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20931">
                  <a:tc>
                    <a:txBody>
                      <a:bodyPr/>
                      <a:lstStyle/>
                      <a:p>
                        <a:pPr marL="0" lvl="0" indent="0" algn="ctr" rtl="0">
                          <a:spcBef>
                            <a:spcPts val="0"/>
                          </a:spcBef>
                          <a:spcAft>
                            <a:spcPts val="0"/>
                          </a:spcAft>
                          <a:buClr>
                            <a:schemeClr val="dk1"/>
                          </a:buClr>
                          <a:buFont typeface="Arial"/>
                          <a:buNone/>
                        </a:pPr>
                        <a:r>
                          <a:rPr lang="en" sz="1900" b="1" dirty="0">
                            <a:solidFill>
                              <a:srgbClr val="003568"/>
                            </a:solidFill>
                            <a:latin typeface="Libre Franklin"/>
                            <a:ea typeface="Libre Franklin"/>
                            <a:cs typeface="Libre Franklin"/>
                            <a:sym typeface="Libre Franklin"/>
                          </a:rPr>
                          <a:t>Literacy</a:t>
                        </a:r>
                        <a:r>
                          <a:rPr lang="en" sz="1900" b="1" dirty="0">
                            <a:solidFill>
                              <a:srgbClr val="003568"/>
                            </a:solidFill>
                            <a:latin typeface="Libre Franklin"/>
                            <a:ea typeface="Libre Franklin"/>
                            <a:cs typeface="Libre Franklin"/>
                          </a:rPr>
                          <a:t> </a:t>
                        </a:r>
                        <a:endParaRPr lang="en" sz="1900" b="1" dirty="0">
                          <a:solidFill>
                            <a:srgbClr val="003568"/>
                          </a:solidFill>
                          <a:latin typeface="Libre Franklin"/>
                          <a:ea typeface="Libre Franklin"/>
                          <a:cs typeface="Libre Franklin"/>
                          <a:sym typeface="Libre Franklin"/>
                        </a:endParaRPr>
                      </a:p>
                      <a:p>
                        <a:pPr marL="0" lvl="0" indent="0" algn="ctr" rtl="0">
                          <a:spcBef>
                            <a:spcPts val="0"/>
                          </a:spcBef>
                          <a:spcAft>
                            <a:spcPts val="0"/>
                          </a:spcAft>
                          <a:buClr>
                            <a:schemeClr val="dk1"/>
                          </a:buClr>
                          <a:buFont typeface="Arial"/>
                          <a:buNone/>
                        </a:pPr>
                        <a:endParaRPr lang="en-US" sz="1400" i="0" dirty="0">
                          <a:solidFill>
                            <a:srgbClr val="003568"/>
                          </a:solidFill>
                          <a:latin typeface="Libre Franklin" pitchFamily="2" charset="0"/>
                          <a:ea typeface="Libre Franklin"/>
                          <a:cs typeface="Libre Franklin"/>
                        </a:endParaRPr>
                      </a:p>
                      <a:p>
                        <a:pPr marL="0" lvl="0" indent="0" algn="ctr" rtl="0">
                          <a:spcBef>
                            <a:spcPts val="0"/>
                          </a:spcBef>
                          <a:spcAft>
                            <a:spcPts val="0"/>
                          </a:spcAft>
                          <a:buClr>
                            <a:schemeClr val="dk1"/>
                          </a:buClr>
                          <a:buFont typeface="Arial"/>
                          <a:buNone/>
                        </a:pPr>
                        <a:endParaRPr lang="en-US" sz="1400" i="0" dirty="0">
                          <a:solidFill>
                            <a:srgbClr val="003568"/>
                          </a:solidFill>
                          <a:latin typeface="Libre Franklin" pitchFamily="2" charset="0"/>
                          <a:ea typeface="Libre Franklin"/>
                          <a:cs typeface="Libre Franklin"/>
                        </a:endParaRPr>
                      </a:p>
                      <a:p>
                        <a:pPr marL="0" lvl="0" indent="0" algn="ctr" rtl="0">
                          <a:spcBef>
                            <a:spcPts val="0"/>
                          </a:spcBef>
                          <a:spcAft>
                            <a:spcPts val="0"/>
                          </a:spcAft>
                          <a:buClr>
                            <a:schemeClr val="dk1"/>
                          </a:buClr>
                          <a:buFont typeface="Arial"/>
                          <a:buNone/>
                        </a:pPr>
                        <a:r>
                          <a:rPr lang="en-US" sz="1400" kern="1200" dirty="0">
                            <a:solidFill>
                              <a:srgbClr val="003568"/>
                            </a:solidFill>
                            <a:effectLst/>
                            <a:latin typeface="Libre Franklin"/>
                            <a:ea typeface="+mn-ea"/>
                            <a:cs typeface="+mn-cs"/>
                          </a:rPr>
                          <a:t>Virginia Language &amp;</a:t>
                        </a:r>
                        <a:br>
                          <a:rPr lang="en-US" sz="1400" kern="1200" dirty="0">
                            <a:solidFill>
                              <a:srgbClr val="003568"/>
                            </a:solidFill>
                            <a:effectLst/>
                            <a:latin typeface="Libre Franklin"/>
                            <a:ea typeface="+mn-ea"/>
                            <a:cs typeface="+mn-cs"/>
                          </a:rPr>
                        </a:br>
                        <a:r>
                          <a:rPr lang="en-US" sz="1400" kern="1200" dirty="0">
                            <a:solidFill>
                              <a:srgbClr val="003568"/>
                            </a:solidFill>
                            <a:effectLst/>
                            <a:latin typeface="Libre Franklin"/>
                            <a:ea typeface="+mn-ea"/>
                            <a:cs typeface="+mn-cs"/>
                          </a:rPr>
                          <a:t>Literacy Screener: Pre-k</a:t>
                        </a:r>
                        <a:endParaRPr lang="en-US" sz="1400" i="0" dirty="0">
                          <a:solidFill>
                            <a:srgbClr val="003568"/>
                          </a:solidFill>
                          <a:latin typeface="Libre Franklin"/>
                          <a:ea typeface="Libre Franklin"/>
                          <a:cs typeface="Libre Franklin"/>
                        </a:endParaRPr>
                      </a:p>
                      <a:p>
                        <a:pPr lvl="0" algn="ctr">
                          <a:lnSpc>
                            <a:spcPct val="100000"/>
                          </a:lnSpc>
                          <a:spcBef>
                            <a:spcPts val="0"/>
                          </a:spcBef>
                          <a:spcAft>
                            <a:spcPts val="1200"/>
                          </a:spcAft>
                          <a:buNone/>
                        </a:pPr>
                        <a:r>
                          <a:rPr lang="en-US" sz="1400" b="0" i="0" u="none" strike="noStrike" noProof="0" dirty="0">
                            <a:solidFill>
                              <a:srgbClr val="003568"/>
                            </a:solidFill>
                            <a:latin typeface="Libre Franklin"/>
                          </a:rPr>
                          <a:t>(VALLS: Pre-k)</a:t>
                        </a:r>
                        <a:endParaRPr lang="en-US" sz="1400" dirty="0">
                          <a:solidFill>
                            <a:srgbClr val="003568"/>
                          </a:solidFill>
                          <a:latin typeface="Libre Franklin"/>
                        </a:endParaRPr>
                      </a:p>
                      <a:p>
                        <a:pPr marL="0" lvl="0" indent="0" algn="ctr">
                          <a:spcBef>
                            <a:spcPts val="0"/>
                          </a:spcBef>
                          <a:spcAft>
                            <a:spcPts val="1200"/>
                          </a:spcAft>
                          <a:buFont typeface="Arial"/>
                          <a:buNone/>
                        </a:pPr>
                        <a:r>
                          <a:rPr lang="en-US" sz="1400" i="0" dirty="0">
                            <a:solidFill>
                              <a:srgbClr val="003568"/>
                            </a:solidFill>
                            <a:latin typeface="Libre Franklin"/>
                            <a:ea typeface="Libre Franklin"/>
                            <a:cs typeface="Libre Franklin"/>
                            <a:sym typeface="Libre Franklin"/>
                          </a:rPr>
                          <a:t>Virginia Language &amp; Literacy Screener: Kindergarten</a:t>
                        </a:r>
                        <a:br>
                          <a:rPr lang="en-US" sz="1400" i="0" dirty="0">
                            <a:solidFill>
                              <a:srgbClr val="003568"/>
                            </a:solidFill>
                            <a:latin typeface="Libre Franklin"/>
                            <a:ea typeface="Libre Franklin"/>
                            <a:cs typeface="Libre Franklin"/>
                            <a:sym typeface="Libre Franklin"/>
                          </a:rPr>
                        </a:br>
                        <a:r>
                          <a:rPr lang="en-US" sz="1400" i="0" dirty="0">
                            <a:solidFill>
                              <a:srgbClr val="003568"/>
                            </a:solidFill>
                            <a:latin typeface="Libre Franklin"/>
                            <a:ea typeface="Libre Franklin"/>
                            <a:cs typeface="Libre Franklin"/>
                            <a:sym typeface="Libre Franklin"/>
                          </a:rPr>
                          <a:t>(VALLS: Kindergarten)</a:t>
                        </a:r>
                      </a:p>
                    </a:txBody>
                    <a:tcPr marR="91425" marT="91425" marB="91425">
                      <a:lnL w="38100" cap="flat" cmpd="sng" algn="ctr">
                        <a:solidFill>
                          <a:srgbClr val="003568"/>
                        </a:solidFill>
                        <a:prstDash val="solid"/>
                        <a:round/>
                        <a:headEnd type="none" w="med" len="med"/>
                        <a:tailEnd type="none" w="med" len="med"/>
                      </a:lnL>
                      <a:lnR w="12700" cap="flat" cmpd="sng" algn="ctr">
                        <a:solidFill>
                          <a:srgbClr val="003568"/>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356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Clr>
                            <a:schemeClr val="dk1"/>
                          </a:buClr>
                          <a:buFont typeface="Arial"/>
                          <a:buNone/>
                        </a:pPr>
                        <a:r>
                          <a:rPr lang="en" sz="1900" b="1" dirty="0">
                            <a:solidFill>
                              <a:srgbClr val="003568"/>
                            </a:solidFill>
                            <a:latin typeface="Libre Franklin"/>
                            <a:ea typeface="Libre Franklin"/>
                            <a:cs typeface="Libre Franklin"/>
                            <a:sym typeface="Libre Franklin"/>
                          </a:rPr>
                          <a:t>Mathematics</a:t>
                        </a:r>
                        <a:r>
                          <a:rPr lang="en" sz="1900" b="1" dirty="0">
                            <a:solidFill>
                              <a:srgbClr val="003568"/>
                            </a:solidFill>
                            <a:latin typeface="Libre Franklin"/>
                            <a:ea typeface="Libre Franklin"/>
                            <a:cs typeface="Libre Franklin"/>
                          </a:rPr>
                          <a:t> </a:t>
                        </a:r>
                        <a:endParaRPr lang="en" sz="1900" b="1" dirty="0">
                          <a:solidFill>
                            <a:srgbClr val="003568"/>
                          </a:solidFill>
                          <a:latin typeface="Libre Franklin"/>
                          <a:ea typeface="Libre Franklin"/>
                          <a:cs typeface="Libre Franklin"/>
                          <a:sym typeface="Libre Franklin"/>
                        </a:endParaRPr>
                      </a:p>
                      <a:p>
                        <a:pPr marL="0" lvl="0" indent="0" algn="ctr" rtl="0">
                          <a:spcBef>
                            <a:spcPts val="0"/>
                          </a:spcBef>
                          <a:spcAft>
                            <a:spcPts val="0"/>
                          </a:spcAft>
                          <a:buClr>
                            <a:schemeClr val="dk1"/>
                          </a:buClr>
                          <a:buFont typeface="Arial"/>
                          <a:buNone/>
                        </a:pPr>
                        <a:endParaRPr lang="en-US" sz="1400" b="1" dirty="0">
                          <a:solidFill>
                            <a:srgbClr val="003568"/>
                          </a:solidFill>
                          <a:latin typeface="Libre Franklin"/>
                          <a:ea typeface="Libre Franklin"/>
                          <a:cs typeface="Libre Franklin"/>
                          <a:sym typeface="Libre Franklin"/>
                        </a:endParaRPr>
                      </a:p>
                      <a:p>
                        <a:pPr marL="0" lvl="0" indent="0" algn="ctr" rtl="0">
                          <a:spcBef>
                            <a:spcPts val="0"/>
                          </a:spcBef>
                          <a:spcAft>
                            <a:spcPts val="0"/>
                          </a:spcAft>
                          <a:buClr>
                            <a:schemeClr val="dk1"/>
                          </a:buClr>
                          <a:buFont typeface="Arial"/>
                          <a:buNone/>
                        </a:pPr>
                        <a:endParaRPr lang="en-US" sz="1400" b="1" dirty="0">
                          <a:solidFill>
                            <a:srgbClr val="003568"/>
                          </a:solidFill>
                          <a:latin typeface="Libre Franklin"/>
                          <a:ea typeface="Libre Franklin"/>
                          <a:cs typeface="Libre Franklin"/>
                          <a:sym typeface="Libre Franklin"/>
                        </a:endParaRPr>
                      </a:p>
                      <a:p>
                        <a:pPr marL="0" lvl="0" indent="0" algn="ctr" rtl="0">
                          <a:spcBef>
                            <a:spcPts val="0"/>
                          </a:spcBef>
                          <a:spcAft>
                            <a:spcPts val="1200"/>
                          </a:spcAft>
                          <a:buClr>
                            <a:schemeClr val="dk1"/>
                          </a:buClr>
                          <a:buFont typeface="Arial"/>
                          <a:buNone/>
                        </a:pPr>
                        <a:r>
                          <a:rPr lang="en" sz="1400" dirty="0">
                            <a:solidFill>
                              <a:srgbClr val="003568"/>
                            </a:solidFill>
                            <a:latin typeface="Libre Franklin"/>
                            <a:ea typeface="Libre Franklin"/>
                            <a:cs typeface="Libre Franklin"/>
                            <a:sym typeface="Libre Franklin"/>
                          </a:rPr>
                          <a:t>Early Mathematics Assessment System</a:t>
                        </a:r>
                        <a:r>
                          <a:rPr lang="en-US" sz="1400" dirty="0">
                            <a:solidFill>
                              <a:srgbClr val="003568"/>
                            </a:solidFill>
                            <a:latin typeface="Libre Franklin"/>
                            <a:ea typeface="Libre Franklin"/>
                            <a:cs typeface="Libre Franklin"/>
                            <a:sym typeface="Libre Franklin"/>
                          </a:rPr>
                          <a:t> (EMAS):</a:t>
                        </a:r>
                      </a:p>
                      <a:p>
                        <a:pPr marL="0" lvl="0" indent="0" algn="ctr" rtl="0">
                          <a:spcBef>
                            <a:spcPts val="0"/>
                          </a:spcBef>
                          <a:spcAft>
                            <a:spcPts val="1200"/>
                          </a:spcAft>
                          <a:buClr>
                            <a:schemeClr val="dk1"/>
                          </a:buClr>
                          <a:buFont typeface="Arial"/>
                          <a:buNone/>
                        </a:pPr>
                        <a:r>
                          <a:rPr lang="en-US" sz="1400" dirty="0">
                            <a:solidFill>
                              <a:srgbClr val="003568"/>
                            </a:solidFill>
                            <a:latin typeface="Libre Franklin"/>
                            <a:ea typeface="Libre Franklin"/>
                            <a:cs typeface="Libre Franklin"/>
                            <a:sym typeface="Libre Franklin"/>
                          </a:rPr>
                          <a:t>EMAS Pre-k 3</a:t>
                        </a:r>
                      </a:p>
                      <a:p>
                        <a:pPr marL="0" lvl="0" indent="0" algn="ctr" rtl="0">
                          <a:spcBef>
                            <a:spcPts val="0"/>
                          </a:spcBef>
                          <a:spcAft>
                            <a:spcPts val="1200"/>
                          </a:spcAft>
                          <a:buClr>
                            <a:schemeClr val="dk1"/>
                          </a:buClr>
                          <a:buFont typeface="Arial"/>
                          <a:buNone/>
                        </a:pPr>
                        <a:r>
                          <a:rPr lang="en-US" sz="1400" dirty="0">
                            <a:solidFill>
                              <a:srgbClr val="003568"/>
                            </a:solidFill>
                            <a:latin typeface="Libre Franklin"/>
                            <a:ea typeface="Libre Franklin"/>
                            <a:cs typeface="Libre Franklin"/>
                            <a:sym typeface="Libre Franklin"/>
                          </a:rPr>
                          <a:t>EMAS Pre-k 4</a:t>
                        </a:r>
                      </a:p>
                      <a:p>
                        <a:pPr marL="0" lvl="0" indent="0" algn="ctr" rtl="0">
                          <a:spcBef>
                            <a:spcPts val="0"/>
                          </a:spcBef>
                          <a:spcAft>
                            <a:spcPts val="1200"/>
                          </a:spcAft>
                          <a:buClr>
                            <a:schemeClr val="dk1"/>
                          </a:buClr>
                          <a:buFont typeface="Arial"/>
                          <a:buNone/>
                        </a:pPr>
                        <a:r>
                          <a:rPr lang="en-US" sz="1400" dirty="0">
                            <a:solidFill>
                              <a:srgbClr val="003568"/>
                            </a:solidFill>
                            <a:latin typeface="Libre Franklin"/>
                            <a:ea typeface="Libre Franklin"/>
                            <a:cs typeface="Libre Franklin"/>
                            <a:sym typeface="Libre Franklin"/>
                          </a:rPr>
                          <a:t>EMAS K</a:t>
                        </a:r>
                      </a:p>
                    </a:txBody>
                    <a:tcPr marR="91425" marT="91425" marB="91425">
                      <a:lnL w="12700" cap="flat" cmpd="sng" algn="ctr">
                        <a:solidFill>
                          <a:srgbClr val="003568"/>
                        </a:solidFill>
                        <a:prstDash val="solid"/>
                        <a:round/>
                        <a:headEnd type="none" w="med" len="med"/>
                        <a:tailEnd type="none" w="med" len="med"/>
                      </a:lnL>
                      <a:lnR w="12700" cap="flat" cmpd="sng" algn="ctr">
                        <a:solidFill>
                          <a:srgbClr val="003568"/>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356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Clr>
                            <a:schemeClr val="dk1"/>
                          </a:buClr>
                          <a:buFont typeface="Arial"/>
                          <a:buNone/>
                        </a:pPr>
                        <a:r>
                          <a:rPr lang="en" sz="1900" b="1" dirty="0">
                            <a:solidFill>
                              <a:srgbClr val="003568"/>
                            </a:solidFill>
                            <a:latin typeface="Libre Franklin"/>
                            <a:ea typeface="Libre Franklin"/>
                            <a:cs typeface="Libre Franklin"/>
                            <a:sym typeface="Libre Franklin"/>
                          </a:rPr>
                          <a:t>Self-Regulation </a:t>
                        </a:r>
                        <a:r>
                          <a:rPr lang="en-US" sz="1900" b="1" dirty="0">
                            <a:solidFill>
                              <a:srgbClr val="003568"/>
                            </a:solidFill>
                            <a:latin typeface="Libre Franklin"/>
                            <a:ea typeface="Libre Franklin"/>
                            <a:cs typeface="Libre Franklin"/>
                            <a:sym typeface="Libre Franklin"/>
                          </a:rPr>
                          <a:t>&amp;</a:t>
                        </a:r>
                        <a:r>
                          <a:rPr lang="en-US" sz="1900" b="1" dirty="0">
                            <a:solidFill>
                              <a:srgbClr val="003568"/>
                            </a:solidFill>
                            <a:latin typeface="Libre Franklin"/>
                            <a:ea typeface="Libre Franklin"/>
                            <a:cs typeface="Libre Franklin"/>
                          </a:rPr>
                          <a:t> </a:t>
                        </a:r>
                        <a:r>
                          <a:rPr lang="en" sz="1900" b="1" dirty="0">
                            <a:solidFill>
                              <a:srgbClr val="003568"/>
                            </a:solidFill>
                            <a:latin typeface="Libre Franklin"/>
                            <a:ea typeface="Libre Franklin"/>
                            <a:cs typeface="Libre Franklin"/>
                          </a:rPr>
                          <a:t> </a:t>
                        </a:r>
                        <a:endParaRPr lang="en" sz="1900" b="1" dirty="0">
                          <a:solidFill>
                            <a:srgbClr val="003568"/>
                          </a:solidFill>
                          <a:latin typeface="Libre Franklin"/>
                          <a:ea typeface="Libre Franklin"/>
                          <a:cs typeface="Libre Franklin"/>
                          <a:sym typeface="Libre Franklin"/>
                        </a:endParaRPr>
                      </a:p>
                      <a:p>
                        <a:pPr marL="0" lvl="0" indent="0" algn="ctr" rtl="0">
                          <a:spcBef>
                            <a:spcPts val="0"/>
                          </a:spcBef>
                          <a:spcAft>
                            <a:spcPts val="0"/>
                          </a:spcAft>
                          <a:buClr>
                            <a:schemeClr val="dk1"/>
                          </a:buClr>
                          <a:buFont typeface="Arial"/>
                          <a:buNone/>
                        </a:pPr>
                        <a:r>
                          <a:rPr lang="en" sz="1900" b="1" dirty="0">
                            <a:solidFill>
                              <a:srgbClr val="003568"/>
                            </a:solidFill>
                            <a:latin typeface="Libre Franklin"/>
                            <a:ea typeface="Libre Franklin"/>
                            <a:cs typeface="Libre Franklin"/>
                            <a:sym typeface="Libre Franklin"/>
                          </a:rPr>
                          <a:t>Social Skills</a:t>
                        </a:r>
                      </a:p>
                      <a:p>
                        <a:pPr marL="0" lvl="0" indent="0" algn="ctr" rtl="0">
                          <a:spcBef>
                            <a:spcPts val="0"/>
                          </a:spcBef>
                          <a:spcAft>
                            <a:spcPts val="0"/>
                          </a:spcAft>
                          <a:buClr>
                            <a:schemeClr val="dk1"/>
                          </a:buClr>
                          <a:buFont typeface="Arial"/>
                          <a:buNone/>
                        </a:pPr>
                        <a:endParaRPr lang="en" sz="1400" b="1" dirty="0">
                          <a:solidFill>
                            <a:srgbClr val="003568"/>
                          </a:solidFill>
                          <a:latin typeface="Libre Franklin"/>
                          <a:ea typeface="Libre Franklin"/>
                          <a:cs typeface="Libre Franklin"/>
                          <a:sym typeface="Libre Franklin"/>
                        </a:endParaRPr>
                      </a:p>
                      <a:p>
                        <a:pPr marL="0" lvl="0" indent="0" algn="ctr" rtl="0">
                          <a:spcBef>
                            <a:spcPts val="0"/>
                          </a:spcBef>
                          <a:spcAft>
                            <a:spcPts val="1200"/>
                          </a:spcAft>
                          <a:buClr>
                            <a:schemeClr val="dk1"/>
                          </a:buClr>
                          <a:buFont typeface="Arial"/>
                          <a:buNone/>
                        </a:pPr>
                        <a:r>
                          <a:rPr lang="en" sz="1400" b="0" dirty="0">
                            <a:solidFill>
                              <a:srgbClr val="003568"/>
                            </a:solidFill>
                            <a:latin typeface="Libre Franklin"/>
                            <a:sym typeface="Libre Franklin"/>
                          </a:rPr>
                          <a:t>Child Behavior Rating Scale (CBRS):</a:t>
                        </a:r>
                      </a:p>
                      <a:p>
                        <a:pPr marL="0" lvl="0" indent="0" algn="ctr" rtl="0">
                          <a:spcBef>
                            <a:spcPts val="0"/>
                          </a:spcBef>
                          <a:spcAft>
                            <a:spcPts val="1200"/>
                          </a:spcAft>
                          <a:buClr>
                            <a:schemeClr val="dk1"/>
                          </a:buClr>
                          <a:buFont typeface="Arial"/>
                          <a:buNone/>
                        </a:pPr>
                        <a:r>
                          <a:rPr lang="en" sz="1400" b="0" dirty="0">
                            <a:solidFill>
                              <a:srgbClr val="003568"/>
                            </a:solidFill>
                            <a:latin typeface="Libre Franklin"/>
                            <a:sym typeface="Libre Franklin"/>
                          </a:rPr>
                          <a:t>Utilized for Pre-k 3 – K</a:t>
                        </a:r>
                        <a:endParaRPr sz="1400" b="0" dirty="0">
                          <a:solidFill>
                            <a:srgbClr val="003568"/>
                          </a:solidFill>
                        </a:endParaRPr>
                      </a:p>
                    </a:txBody>
                    <a:tcPr marR="91425" marT="91425" marB="91425">
                      <a:lnL w="12700" cap="flat" cmpd="sng" algn="ctr">
                        <a:solidFill>
                          <a:srgbClr val="003568"/>
                        </a:solidFill>
                        <a:prstDash val="solid"/>
                        <a:round/>
                        <a:headEnd type="none" w="med" len="med"/>
                        <a:tailEnd type="none" w="med" len="med"/>
                      </a:lnL>
                      <a:lnR w="12700" cap="flat" cmpd="sng" algn="ctr">
                        <a:solidFill>
                          <a:srgbClr val="003568"/>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356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
                            <a:prstClr val="black"/>
                          </a:buClr>
                          <a:buSzTx/>
                          <a:buFont typeface="Arial"/>
                          <a:buNone/>
                          <a:tabLst/>
                          <a:defRPr/>
                        </a:pPr>
                        <a:r>
                          <a:rPr kumimoji="0" lang="en-US" sz="1900" b="1" i="0" u="none" strike="noStrike" kern="1200" cap="none" spc="0" normalizeH="0" baseline="0" noProof="0" dirty="0">
                            <a:ln>
                              <a:noFill/>
                            </a:ln>
                            <a:solidFill>
                              <a:srgbClr val="003568"/>
                            </a:solidFill>
                            <a:effectLst/>
                            <a:uLnTx/>
                            <a:uFillTx/>
                            <a:latin typeface="Libre Franklin"/>
                            <a:ea typeface="Libre Franklin"/>
                            <a:cs typeface="Libre Franklin"/>
                            <a:sym typeface="Libre Franklin"/>
                          </a:rPr>
                          <a:t>Mental Health Well-Being</a:t>
                        </a:r>
                      </a:p>
                      <a:p>
                        <a:pPr marL="0" marR="0" lvl="0" indent="0" algn="ctr" defTabSz="457200" rtl="0" eaLnBrk="1" fontAlgn="auto" latinLnBrk="0" hangingPunct="1">
                          <a:lnSpc>
                            <a:spcPct val="100000"/>
                          </a:lnSpc>
                          <a:spcBef>
                            <a:spcPts val="0"/>
                          </a:spcBef>
                          <a:spcAft>
                            <a:spcPts val="0"/>
                          </a:spcAft>
                          <a:buClr>
                            <a:prstClr val="black"/>
                          </a:buClr>
                          <a:buSzTx/>
                          <a:buFont typeface="Arial"/>
                          <a:buNone/>
                          <a:tabLst/>
                          <a:defRPr/>
                        </a:pPr>
                        <a:endParaRPr lang="en-US" sz="1400" b="0" dirty="0">
                          <a:solidFill>
                            <a:srgbClr val="003568"/>
                          </a:solidFill>
                          <a:latin typeface="Libre Franklin" pitchFamily="2" charset="0"/>
                        </a:endParaRPr>
                      </a:p>
                      <a:p>
                        <a:pPr marL="0" marR="0" lvl="0" indent="0" algn="l" rtl="0" eaLnBrk="1" fontAlgn="auto" latinLnBrk="0" hangingPunct="1">
                          <a:lnSpc>
                            <a:spcPct val="100000"/>
                          </a:lnSpc>
                          <a:spcBef>
                            <a:spcPts val="0"/>
                          </a:spcBef>
                          <a:spcAft>
                            <a:spcPts val="0"/>
                          </a:spcAft>
                          <a:buClr>
                            <a:prstClr val="black"/>
                          </a:buClr>
                          <a:buSzTx/>
                          <a:buFont typeface="Arial"/>
                          <a:buNone/>
                        </a:pPr>
                        <a:r>
                          <a:rPr lang="en-US" sz="1400" b="1" dirty="0">
                            <a:solidFill>
                              <a:srgbClr val="003568"/>
                            </a:solidFill>
                            <a:latin typeface="Libre Franklin"/>
                          </a:rPr>
                          <a:t>Note. </a:t>
                        </a:r>
                        <a:r>
                          <a:rPr lang="en-US" sz="1400" b="0" dirty="0">
                            <a:solidFill>
                              <a:srgbClr val="003568"/>
                            </a:solidFill>
                            <a:latin typeface="Libre Franklin"/>
                          </a:rPr>
                          <a:t>Items capturing teachers’ report of students’ mental well-being were added in fall of 2020. These items are not part of the overall readiness score. </a:t>
                        </a:r>
                      </a:p>
                    </a:txBody>
                    <a:tcPr marR="91425" marT="91425" marB="91425">
                      <a:lnL w="12700" cap="flat" cmpd="sng" algn="ctr">
                        <a:solidFill>
                          <a:srgbClr val="003568"/>
                        </a:solidFill>
                        <a:prstDash val="solid"/>
                        <a:round/>
                        <a:headEnd type="none" w="med" len="med"/>
                        <a:tailEnd type="none" w="med" len="med"/>
                      </a:lnL>
                      <a:lnR w="38100" cap="flat" cmpd="sng" algn="ctr">
                        <a:solidFill>
                          <a:srgbClr val="003568"/>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00356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7" name="Group 16">
              <a:extLst>
                <a:ext uri="{FF2B5EF4-FFF2-40B4-BE49-F238E27FC236}">
                  <a16:creationId xmlns:a16="http://schemas.microsoft.com/office/drawing/2014/main" id="{13C6754D-6C87-33D1-3F76-2B3BDC25E476}"/>
                </a:ext>
              </a:extLst>
            </p:cNvPr>
            <p:cNvGrpSpPr/>
            <p:nvPr/>
          </p:nvGrpSpPr>
          <p:grpSpPr>
            <a:xfrm>
              <a:off x="1565842" y="1717246"/>
              <a:ext cx="8668579" cy="1264877"/>
              <a:chOff x="1565842" y="1717246"/>
              <a:chExt cx="8668579" cy="1264877"/>
            </a:xfrm>
          </p:grpSpPr>
          <p:pic>
            <p:nvPicPr>
              <p:cNvPr id="8" name="Picture 7">
                <a:extLst>
                  <a:ext uri="{FF2B5EF4-FFF2-40B4-BE49-F238E27FC236}">
                    <a16:creationId xmlns:a16="http://schemas.microsoft.com/office/drawing/2014/main" id="{E0399245-FA52-3585-B5B1-75D34A513295}"/>
                  </a:ext>
                </a:extLst>
              </p:cNvPr>
              <p:cNvPicPr>
                <a:picLocks noChangeAspect="1"/>
              </p:cNvPicPr>
              <p:nvPr/>
            </p:nvPicPr>
            <p:blipFill>
              <a:blip r:embed="rId3"/>
              <a:stretch>
                <a:fillRect/>
              </a:stretch>
            </p:blipFill>
            <p:spPr>
              <a:xfrm>
                <a:off x="1565842" y="1991521"/>
                <a:ext cx="1903874" cy="618456"/>
              </a:xfrm>
              <a:prstGeom prst="rect">
                <a:avLst/>
              </a:prstGeom>
            </p:spPr>
          </p:pic>
          <p:pic>
            <p:nvPicPr>
              <p:cNvPr id="10" name="Google Shape;160;p15">
                <a:extLst>
                  <a:ext uri="{FF2B5EF4-FFF2-40B4-BE49-F238E27FC236}">
                    <a16:creationId xmlns:a16="http://schemas.microsoft.com/office/drawing/2014/main" id="{6EE94A2E-DF26-13AB-40D8-570A62ABBE0C}"/>
                  </a:ext>
                </a:extLst>
              </p:cNvPr>
              <p:cNvPicPr preferRelativeResize="0"/>
              <p:nvPr/>
            </p:nvPicPr>
            <p:blipFill>
              <a:blip r:embed="rId4">
                <a:alphaModFix/>
              </a:blip>
              <a:stretch>
                <a:fillRect/>
              </a:stretch>
            </p:blipFill>
            <p:spPr>
              <a:xfrm>
                <a:off x="4233178" y="1734713"/>
                <a:ext cx="1426665" cy="1247410"/>
              </a:xfrm>
              <a:prstGeom prst="rect">
                <a:avLst/>
              </a:prstGeom>
              <a:noFill/>
              <a:ln>
                <a:noFill/>
              </a:ln>
            </p:spPr>
          </p:pic>
          <p:pic>
            <p:nvPicPr>
              <p:cNvPr id="14" name="Google Shape;161;p15">
                <a:extLst>
                  <a:ext uri="{FF2B5EF4-FFF2-40B4-BE49-F238E27FC236}">
                    <a16:creationId xmlns:a16="http://schemas.microsoft.com/office/drawing/2014/main" id="{96A9B1C3-CB63-47B7-D3CD-FC55ACAAEC79}"/>
                  </a:ext>
                </a:extLst>
              </p:cNvPr>
              <p:cNvPicPr preferRelativeResize="0"/>
              <p:nvPr/>
            </p:nvPicPr>
            <p:blipFill>
              <a:blip r:embed="rId5">
                <a:alphaModFix/>
              </a:blip>
              <a:stretch>
                <a:fillRect/>
              </a:stretch>
            </p:blipFill>
            <p:spPr>
              <a:xfrm>
                <a:off x="6261553" y="1796619"/>
                <a:ext cx="2006425" cy="950789"/>
              </a:xfrm>
              <a:prstGeom prst="rect">
                <a:avLst/>
              </a:prstGeom>
              <a:noFill/>
              <a:ln>
                <a:noFill/>
              </a:ln>
            </p:spPr>
          </p:pic>
          <p:pic>
            <p:nvPicPr>
              <p:cNvPr id="15" name="Picture 14">
                <a:extLst>
                  <a:ext uri="{FF2B5EF4-FFF2-40B4-BE49-F238E27FC236}">
                    <a16:creationId xmlns:a16="http://schemas.microsoft.com/office/drawing/2014/main" id="{379E9329-C1CD-A4F3-CF31-20BB479519AC}"/>
                  </a:ext>
                </a:extLst>
              </p:cNvPr>
              <p:cNvPicPr>
                <a:picLocks noChangeAspect="1"/>
              </p:cNvPicPr>
              <p:nvPr/>
            </p:nvPicPr>
            <p:blipFill>
              <a:blip r:embed="rId6">
                <a:alphaModFix/>
              </a:blip>
              <a:srcRect/>
              <a:stretch/>
            </p:blipFill>
            <p:spPr>
              <a:xfrm>
                <a:off x="8869688" y="1717246"/>
                <a:ext cx="1364733" cy="1109534"/>
              </a:xfrm>
              <a:prstGeom prst="rect">
                <a:avLst/>
              </a:prstGeom>
            </p:spPr>
          </p:pic>
        </p:grpSp>
      </p:grpSp>
    </p:spTree>
    <p:extLst>
      <p:ext uri="{BB962C8B-B14F-4D97-AF65-F5344CB8AC3E}">
        <p14:creationId xmlns:p14="http://schemas.microsoft.com/office/powerpoint/2010/main" val="400095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DBC740-637E-8451-57DC-E65363320AF5}"/>
              </a:ext>
            </a:extLst>
          </p:cNvPr>
          <p:cNvSpPr>
            <a:spLocks noGrp="1"/>
          </p:cNvSpPr>
          <p:nvPr/>
        </p:nvSpPr>
        <p:spPr>
          <a:xfrm>
            <a:off x="5430196" y="2484955"/>
            <a:ext cx="5499598" cy="239956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r>
              <a:rPr lang="en-US" sz="2400" dirty="0">
                <a:latin typeface="Trebuchet MS" panose="020B0703020202090204" pitchFamily="34" charset="0"/>
              </a:rPr>
              <a:t>Virginia Language &amp; Literacy Screener: Kindergarten</a:t>
            </a:r>
            <a:br>
              <a:rPr lang="en-US" sz="2400" dirty="0">
                <a:latin typeface="Trebuchet MS" panose="020B0703020202090204" pitchFamily="34" charset="0"/>
              </a:rPr>
            </a:br>
            <a:r>
              <a:rPr lang="en-US" sz="2400" b="0" dirty="0">
                <a:latin typeface="Trebuchet MS" panose="020B0703020202090204" pitchFamily="34" charset="0"/>
              </a:rPr>
              <a:t>(VALLS: Kindergarten) </a:t>
            </a:r>
          </a:p>
          <a:p>
            <a:pPr marL="0" indent="0">
              <a:buNone/>
            </a:pPr>
            <a:endParaRPr lang="en-US" sz="2400" b="0" dirty="0">
              <a:latin typeface="Trebuchet MS" panose="020B0703020202090204" pitchFamily="34" charset="0"/>
            </a:endParaRPr>
          </a:p>
          <a:p>
            <a:r>
              <a:rPr lang="en-US" sz="2400" dirty="0">
                <a:latin typeface="Trebuchet MS" panose="020B0703020202090204" pitchFamily="34" charset="0"/>
              </a:rPr>
              <a:t>Virginia Language &amp; Literacy Screener: Pre-K </a:t>
            </a:r>
            <a:r>
              <a:rPr lang="en-US" sz="2400" b="0" dirty="0">
                <a:latin typeface="Trebuchet MS" panose="020B0703020202090204" pitchFamily="34" charset="0"/>
              </a:rPr>
              <a:t>(VALLS: Pre-K)</a:t>
            </a:r>
          </a:p>
        </p:txBody>
      </p:sp>
      <p:sp>
        <p:nvSpPr>
          <p:cNvPr id="12" name="Title 1">
            <a:extLst>
              <a:ext uri="{FF2B5EF4-FFF2-40B4-BE49-F238E27FC236}">
                <a16:creationId xmlns:a16="http://schemas.microsoft.com/office/drawing/2014/main" id="{42C514C6-5271-B705-FEF2-ACA434FFC041}"/>
              </a:ext>
            </a:extLst>
          </p:cNvPr>
          <p:cNvSpPr>
            <a:spLocks noGrp="1"/>
          </p:cNvSpPr>
          <p:nvPr/>
        </p:nvSpPr>
        <p:spPr>
          <a:xfrm>
            <a:off x="291499" y="1009500"/>
            <a:ext cx="10277394" cy="767207"/>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buClr>
                <a:srgbClr val="000000"/>
              </a:buClr>
            </a:pPr>
            <a:r>
              <a:rPr lang="en-US" sz="3400" dirty="0">
                <a:latin typeface="Arial" panose="020B0604020202020204" pitchFamily="34" charset="0"/>
                <a:cs typeface="Arial" panose="020B0604020202020204" pitchFamily="34" charset="0"/>
              </a:rPr>
              <a:t>VKRP – Literacy – Virginia Literacy Partnerships (VLP) </a:t>
            </a:r>
          </a:p>
        </p:txBody>
      </p:sp>
      <p:pic>
        <p:nvPicPr>
          <p:cNvPr id="14" name="Picture 13">
            <a:extLst>
              <a:ext uri="{FF2B5EF4-FFF2-40B4-BE49-F238E27FC236}">
                <a16:creationId xmlns:a16="http://schemas.microsoft.com/office/drawing/2014/main" id="{3791DFF4-FB64-B4B7-6B55-F9B4D1CE076F}"/>
              </a:ext>
            </a:extLst>
          </p:cNvPr>
          <p:cNvPicPr>
            <a:picLocks noChangeAspect="1"/>
          </p:cNvPicPr>
          <p:nvPr/>
        </p:nvPicPr>
        <p:blipFill rotWithShape="1">
          <a:blip r:embed="rId3">
            <a:extLst>
              <a:ext uri="{28A0092B-C50C-407E-A947-70E740481C1C}">
                <a14:useLocalDpi xmlns:a14="http://schemas.microsoft.com/office/drawing/2010/main" val="0"/>
              </a:ext>
            </a:extLst>
          </a:blip>
          <a:srcRect l="32715" t="30445" r="51226" b="26274"/>
          <a:stretch/>
        </p:blipFill>
        <p:spPr>
          <a:xfrm>
            <a:off x="10815029" y="1009500"/>
            <a:ext cx="1085472" cy="691487"/>
          </a:xfrm>
          <a:prstGeom prst="rect">
            <a:avLst/>
          </a:prstGeom>
        </p:spPr>
      </p:pic>
      <p:pic>
        <p:nvPicPr>
          <p:cNvPr id="2" name="Picture 1">
            <a:extLst>
              <a:ext uri="{FF2B5EF4-FFF2-40B4-BE49-F238E27FC236}">
                <a16:creationId xmlns:a16="http://schemas.microsoft.com/office/drawing/2014/main" id="{51E2FB7C-386C-C933-ABA6-47248824425E}"/>
              </a:ext>
            </a:extLst>
          </p:cNvPr>
          <p:cNvPicPr>
            <a:picLocks noChangeAspect="1"/>
          </p:cNvPicPr>
          <p:nvPr/>
        </p:nvPicPr>
        <p:blipFill>
          <a:blip r:embed="rId4"/>
          <a:stretch>
            <a:fillRect/>
          </a:stretch>
        </p:blipFill>
        <p:spPr>
          <a:xfrm>
            <a:off x="534568" y="2484955"/>
            <a:ext cx="4745515" cy="1541537"/>
          </a:xfrm>
          <a:prstGeom prst="rect">
            <a:avLst/>
          </a:prstGeom>
        </p:spPr>
      </p:pic>
    </p:spTree>
    <p:extLst>
      <p:ext uri="{BB962C8B-B14F-4D97-AF65-F5344CB8AC3E}">
        <p14:creationId xmlns:p14="http://schemas.microsoft.com/office/powerpoint/2010/main" val="71895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7D33AB-6786-27D3-EB22-786BD33B43D8}"/>
              </a:ext>
            </a:extLst>
          </p:cNvPr>
          <p:cNvSpPr>
            <a:spLocks noGrp="1"/>
          </p:cNvSpPr>
          <p:nvPr/>
        </p:nvSpPr>
        <p:spPr>
          <a:xfrm>
            <a:off x="414857" y="870870"/>
            <a:ext cx="8137854" cy="691487"/>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3568"/>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buClr>
                <a:srgbClr val="000000"/>
              </a:buClr>
            </a:pPr>
            <a:r>
              <a:rPr lang="en-US" sz="3400" dirty="0">
                <a:latin typeface="Arial" panose="020B0604020202020204" pitchFamily="34" charset="0"/>
                <a:cs typeface="Arial" panose="020B0604020202020204" pitchFamily="34" charset="0"/>
              </a:rPr>
              <a:t>VKRP – Mathematics</a:t>
            </a:r>
          </a:p>
        </p:txBody>
      </p:sp>
      <p:pic>
        <p:nvPicPr>
          <p:cNvPr id="6" name="Picture 5">
            <a:extLst>
              <a:ext uri="{FF2B5EF4-FFF2-40B4-BE49-F238E27FC236}">
                <a16:creationId xmlns:a16="http://schemas.microsoft.com/office/drawing/2014/main" id="{B3B4281A-F13A-B3DE-3433-126261CCE071}"/>
              </a:ext>
            </a:extLst>
          </p:cNvPr>
          <p:cNvPicPr>
            <a:picLocks noChangeAspect="1"/>
          </p:cNvPicPr>
          <p:nvPr/>
        </p:nvPicPr>
        <p:blipFill rotWithShape="1">
          <a:blip r:embed="rId3">
            <a:extLst>
              <a:ext uri="{28A0092B-C50C-407E-A947-70E740481C1C}">
                <a14:useLocalDpi xmlns:a14="http://schemas.microsoft.com/office/drawing/2010/main" val="0"/>
              </a:ext>
            </a:extLst>
          </a:blip>
          <a:srcRect l="32715" t="30445" r="51226" b="26274"/>
          <a:stretch/>
        </p:blipFill>
        <p:spPr>
          <a:xfrm>
            <a:off x="10890796" y="927711"/>
            <a:ext cx="1085472" cy="691487"/>
          </a:xfrm>
          <a:prstGeom prst="rect">
            <a:avLst/>
          </a:prstGeom>
        </p:spPr>
      </p:pic>
      <p:sp>
        <p:nvSpPr>
          <p:cNvPr id="9" name="Content Placeholder 2">
            <a:extLst>
              <a:ext uri="{FF2B5EF4-FFF2-40B4-BE49-F238E27FC236}">
                <a16:creationId xmlns:a16="http://schemas.microsoft.com/office/drawing/2014/main" id="{AEABC41D-2160-5E8B-9167-76559AF4CE9E}"/>
              </a:ext>
            </a:extLst>
          </p:cNvPr>
          <p:cNvSpPr>
            <a:spLocks noGrp="1"/>
          </p:cNvSpPr>
          <p:nvPr/>
        </p:nvSpPr>
        <p:spPr>
          <a:xfrm>
            <a:off x="414857" y="1878037"/>
            <a:ext cx="10625385" cy="350451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None/>
            </a:pPr>
            <a:r>
              <a:rPr lang="en-US" sz="2400" dirty="0">
                <a:latin typeface="Arial" panose="020B0604020202020204" pitchFamily="34" charset="0"/>
                <a:cs typeface="Arial" panose="020B0604020202020204" pitchFamily="34" charset="0"/>
              </a:rPr>
              <a:t>The Early Mathematics Assessment System (EMAS)</a:t>
            </a:r>
          </a:p>
          <a:p>
            <a:r>
              <a:rPr lang="en-US" sz="1800" dirty="0">
                <a:latin typeface="Arial" panose="020B0604020202020204" pitchFamily="34" charset="0"/>
                <a:cs typeface="Arial" panose="020B0604020202020204" pitchFamily="34" charset="0"/>
              </a:rPr>
              <a:t>The teacher:</a:t>
            </a:r>
          </a:p>
          <a:p>
            <a:pPr lvl="1">
              <a:lnSpc>
                <a:spcPct val="150000"/>
              </a:lnSpc>
              <a:buFont typeface="Wingdings" pitchFamily="2" charset="2"/>
              <a:buChar char="Ø"/>
            </a:pPr>
            <a:r>
              <a:rPr lang="en-US" sz="1800" dirty="0">
                <a:latin typeface="Arial" panose="020B0604020202020204" pitchFamily="34" charset="0"/>
                <a:cs typeface="Arial" panose="020B0604020202020204" pitchFamily="34" charset="0"/>
              </a:rPr>
              <a:t>Assesses skills in the areas of Numeracy, Computation, Patterning, and Geometry.</a:t>
            </a:r>
          </a:p>
          <a:p>
            <a:pPr lvl="1">
              <a:lnSpc>
                <a:spcPct val="150000"/>
              </a:lnSpc>
              <a:buFont typeface="Wingdings" pitchFamily="2" charset="2"/>
              <a:buChar char="Ø"/>
            </a:pPr>
            <a:r>
              <a:rPr lang="en-US" sz="1800" dirty="0">
                <a:latin typeface="Arial" panose="020B0604020202020204" pitchFamily="34" charset="0"/>
                <a:cs typeface="Arial" panose="020B0604020202020204" pitchFamily="34" charset="0"/>
              </a:rPr>
              <a:t>Administers assessment to students individually using a flipbook and specific manipulatives. </a:t>
            </a:r>
          </a:p>
          <a:p>
            <a:pPr lvl="1">
              <a:lnSpc>
                <a:spcPct val="150000"/>
              </a:lnSpc>
              <a:buFont typeface="Wingdings" pitchFamily="2" charset="2"/>
              <a:buChar char="Ø"/>
            </a:pPr>
            <a:r>
              <a:rPr lang="en-US" sz="1800" dirty="0">
                <a:latin typeface="Arial" panose="020B0604020202020204" pitchFamily="34" charset="0"/>
                <a:cs typeface="Arial" panose="020B0604020202020204" pitchFamily="34" charset="0"/>
              </a:rPr>
              <a:t>Enters and records the students’ responses as they administer the assessment into the VKRP application. </a:t>
            </a:r>
          </a:p>
          <a:p>
            <a:pPr marL="342900" lvl="1" indent="0">
              <a:buNone/>
            </a:pPr>
            <a:endParaRPr lang="en-US" dirty="0"/>
          </a:p>
        </p:txBody>
      </p:sp>
      <p:pic>
        <p:nvPicPr>
          <p:cNvPr id="11" name="Picture 10">
            <a:extLst>
              <a:ext uri="{FF2B5EF4-FFF2-40B4-BE49-F238E27FC236}">
                <a16:creationId xmlns:a16="http://schemas.microsoft.com/office/drawing/2014/main" id="{64B2EF25-11EE-AA8A-45C5-020CCABB4D2F}"/>
              </a:ext>
            </a:extLst>
          </p:cNvPr>
          <p:cNvPicPr>
            <a:picLocks noChangeAspect="1"/>
          </p:cNvPicPr>
          <p:nvPr/>
        </p:nvPicPr>
        <p:blipFill rotWithShape="1">
          <a:blip r:embed="rId4"/>
          <a:srcRect l="49771" t="64392" r="33152" b="18322"/>
          <a:stretch/>
        </p:blipFill>
        <p:spPr>
          <a:xfrm>
            <a:off x="7280986" y="4328024"/>
            <a:ext cx="2622431" cy="1659106"/>
          </a:xfrm>
          <a:prstGeom prst="rect">
            <a:avLst/>
          </a:prstGeom>
          <a:ln>
            <a:noFill/>
          </a:ln>
          <a:effectLst>
            <a:softEdge rad="112500"/>
          </a:effectLst>
        </p:spPr>
      </p:pic>
    </p:spTree>
    <p:extLst>
      <p:ext uri="{BB962C8B-B14F-4D97-AF65-F5344CB8AC3E}">
        <p14:creationId xmlns:p14="http://schemas.microsoft.com/office/powerpoint/2010/main" val="75526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762FBC-701E-25ED-123C-C7FED6CB2844}"/>
              </a:ext>
            </a:extLst>
          </p:cNvPr>
          <p:cNvSpPr txBox="1">
            <a:spLocks/>
          </p:cNvSpPr>
          <p:nvPr/>
        </p:nvSpPr>
        <p:spPr>
          <a:xfrm>
            <a:off x="282890" y="888131"/>
            <a:ext cx="8022910" cy="963529"/>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lnSpc>
                <a:spcPct val="90000"/>
              </a:lnSpc>
              <a:spcBef>
                <a:spcPct val="0"/>
              </a:spcBef>
              <a:buClr>
                <a:srgbClr val="000000"/>
              </a:buClr>
              <a:defRPr/>
            </a:pPr>
            <a:r>
              <a:rPr lang="en-US" sz="2800" b="1" dirty="0">
                <a:solidFill>
                  <a:srgbClr val="003568"/>
                </a:solidFill>
                <a:latin typeface="Arial" panose="020B0604020202020204" pitchFamily="34" charset="0"/>
                <a:cs typeface="Arial" panose="020B0604020202020204" pitchFamily="34" charset="0"/>
              </a:rPr>
              <a:t>VKRP – Self-Regulation, Social Skills, and Mental Health Well-being</a:t>
            </a:r>
          </a:p>
        </p:txBody>
      </p:sp>
      <p:pic>
        <p:nvPicPr>
          <p:cNvPr id="9" name="Picture 8">
            <a:extLst>
              <a:ext uri="{FF2B5EF4-FFF2-40B4-BE49-F238E27FC236}">
                <a16:creationId xmlns:a16="http://schemas.microsoft.com/office/drawing/2014/main" id="{A2245C54-E7A3-69DC-C180-BDCE1318F3A5}"/>
              </a:ext>
            </a:extLst>
          </p:cNvPr>
          <p:cNvPicPr>
            <a:picLocks noChangeAspect="1"/>
          </p:cNvPicPr>
          <p:nvPr/>
        </p:nvPicPr>
        <p:blipFill rotWithShape="1">
          <a:blip r:embed="rId3">
            <a:extLst>
              <a:ext uri="{28A0092B-C50C-407E-A947-70E740481C1C}">
                <a14:useLocalDpi xmlns:a14="http://schemas.microsoft.com/office/drawing/2010/main" val="0"/>
              </a:ext>
            </a:extLst>
          </a:blip>
          <a:srcRect l="32715" t="30445" r="51226" b="26274"/>
          <a:stretch/>
        </p:blipFill>
        <p:spPr>
          <a:xfrm>
            <a:off x="10882632" y="888130"/>
            <a:ext cx="1085472" cy="691487"/>
          </a:xfrm>
          <a:prstGeom prst="rect">
            <a:avLst/>
          </a:prstGeom>
        </p:spPr>
      </p:pic>
      <p:sp>
        <p:nvSpPr>
          <p:cNvPr id="10" name="Content Placeholder 2">
            <a:extLst>
              <a:ext uri="{FF2B5EF4-FFF2-40B4-BE49-F238E27FC236}">
                <a16:creationId xmlns:a16="http://schemas.microsoft.com/office/drawing/2014/main" id="{87D98159-42FE-1A59-CBFA-F318ED5DE133}"/>
              </a:ext>
            </a:extLst>
          </p:cNvPr>
          <p:cNvSpPr>
            <a:spLocks noGrp="1"/>
          </p:cNvSpPr>
          <p:nvPr/>
        </p:nvSpPr>
        <p:spPr>
          <a:xfrm>
            <a:off x="282890" y="2077976"/>
            <a:ext cx="11361242" cy="2555687"/>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None/>
            </a:pPr>
            <a:r>
              <a:rPr lang="en-US" sz="1800" dirty="0">
                <a:latin typeface="Arial" panose="020B0604020202020204" pitchFamily="34" charset="0"/>
                <a:cs typeface="Arial" panose="020B0604020202020204" pitchFamily="34" charset="0"/>
              </a:rPr>
              <a:t>The Child Behavior Rating Scale</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(CBRS) </a:t>
            </a:r>
          </a:p>
          <a:p>
            <a:r>
              <a:rPr lang="en-US" sz="1800" dirty="0">
                <a:latin typeface="Arial" panose="020B0604020202020204" pitchFamily="34" charset="0"/>
                <a:cs typeface="Arial" panose="020B0604020202020204" pitchFamily="34" charset="0"/>
              </a:rPr>
              <a:t>The teacher:</a:t>
            </a:r>
          </a:p>
          <a:p>
            <a:pPr lvl="1"/>
            <a:r>
              <a:rPr lang="en-US" sz="2000" dirty="0">
                <a:latin typeface="Arial" panose="020B0604020202020204" pitchFamily="34" charset="0"/>
                <a:cs typeface="Arial" panose="020B0604020202020204" pitchFamily="34" charset="0"/>
              </a:rPr>
              <a:t>Observes their students’ behavior and interactions with peers and adults in the school setting. </a:t>
            </a:r>
          </a:p>
          <a:p>
            <a:pPr lvl="1"/>
            <a:r>
              <a:rPr lang="en-US" sz="2000" dirty="0">
                <a:latin typeface="Arial" panose="020B0604020202020204" pitchFamily="34" charset="0"/>
                <a:cs typeface="Arial" panose="020B0604020202020204" pitchFamily="34" charset="0"/>
              </a:rPr>
              <a:t>Completes a short rating scale that measures teachers’ perceptions of students’ self-regulation and social skills. </a:t>
            </a:r>
          </a:p>
          <a:p>
            <a:pPr lvl="1"/>
            <a:r>
              <a:rPr lang="en-US" sz="2000" dirty="0">
                <a:latin typeface="Arial" panose="020B0604020202020204" pitchFamily="34" charset="0"/>
                <a:cs typeface="Arial" panose="020B0604020202020204" pitchFamily="34" charset="0"/>
              </a:rPr>
              <a:t>Responds to five items that focus on students’ mental health well-being and one item regarding concerns about a student’s social-emotional well-being.</a:t>
            </a:r>
          </a:p>
        </p:txBody>
      </p:sp>
      <p:pic>
        <p:nvPicPr>
          <p:cNvPr id="11" name="Picture 10">
            <a:extLst>
              <a:ext uri="{FF2B5EF4-FFF2-40B4-BE49-F238E27FC236}">
                <a16:creationId xmlns:a16="http://schemas.microsoft.com/office/drawing/2014/main" id="{AFEC0762-FA7D-9D18-69EC-DCDFC6530E01}"/>
              </a:ext>
            </a:extLst>
          </p:cNvPr>
          <p:cNvPicPr>
            <a:picLocks noChangeAspect="1"/>
          </p:cNvPicPr>
          <p:nvPr/>
        </p:nvPicPr>
        <p:blipFill rotWithShape="1">
          <a:blip r:embed="rId4"/>
          <a:srcRect l="10846" t="32328" r="40873" b="23793"/>
          <a:stretch/>
        </p:blipFill>
        <p:spPr>
          <a:xfrm>
            <a:off x="7564656" y="4633663"/>
            <a:ext cx="3860712" cy="2192988"/>
          </a:xfrm>
          <a:prstGeom prst="rect">
            <a:avLst/>
          </a:prstGeom>
          <a:ln>
            <a:noFill/>
          </a:ln>
          <a:effectLst>
            <a:softEdge rad="112500"/>
          </a:effectLst>
        </p:spPr>
      </p:pic>
    </p:spTree>
    <p:extLst>
      <p:ext uri="{BB962C8B-B14F-4D97-AF65-F5344CB8AC3E}">
        <p14:creationId xmlns:p14="http://schemas.microsoft.com/office/powerpoint/2010/main" val="199736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5D89-9579-83AF-5AF5-8D595A02F84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B127B64-C046-0B4F-C46B-DBE12B60F127}"/>
              </a:ext>
            </a:extLst>
          </p:cNvPr>
          <p:cNvSpPr txBox="1">
            <a:spLocks/>
          </p:cNvSpPr>
          <p:nvPr/>
        </p:nvSpPr>
        <p:spPr>
          <a:xfrm>
            <a:off x="217139" y="820054"/>
            <a:ext cx="11336087" cy="497302"/>
          </a:xfrm>
          <a:prstGeom prst="rect">
            <a:avLst/>
          </a:prstGeom>
        </p:spPr>
        <p:txBody>
          <a:bodyPr/>
          <a:lst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a:lstStyle>
          <a:p>
            <a:pPr marL="0" indent="0">
              <a:buNone/>
            </a:pPr>
            <a:r>
              <a:rPr lang="en-US" sz="2800" dirty="0"/>
              <a:t>Defining Kindergarten Readiness for Summative Purposes</a:t>
            </a:r>
          </a:p>
        </p:txBody>
      </p:sp>
      <p:sp>
        <p:nvSpPr>
          <p:cNvPr id="6" name="Content Placeholder 8">
            <a:extLst>
              <a:ext uri="{FF2B5EF4-FFF2-40B4-BE49-F238E27FC236}">
                <a16:creationId xmlns:a16="http://schemas.microsoft.com/office/drawing/2014/main" id="{7BABE36A-4B1A-88E7-4A4C-9A2740332A4B}"/>
              </a:ext>
            </a:extLst>
          </p:cNvPr>
          <p:cNvSpPr txBox="1">
            <a:spLocks/>
          </p:cNvSpPr>
          <p:nvPr/>
        </p:nvSpPr>
        <p:spPr>
          <a:xfrm>
            <a:off x="443537" y="1646265"/>
            <a:ext cx="11336086" cy="20037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SzPct val="100000"/>
              <a:buFont typeface="Arial" panose="020B0604020202020204" pitchFamily="34" charset="0"/>
              <a:buChar char="•"/>
            </a:pPr>
            <a:r>
              <a:rPr lang="en-US" sz="1800" b="0" dirty="0"/>
              <a:t>For summative purposes, kindergarten students’ scores are categorized as ready or meeting the fall overall benchmark and meeting the spring overall benchmark if their score on the assessments indicate that they demonstrate the minimally expected skills for the fall or the spring of kindergarten in the areas of literacy, mathematics, self-regulation, </a:t>
            </a:r>
            <a:r>
              <a:rPr lang="en-US" sz="1800" b="0" u="sng" dirty="0"/>
              <a:t>and</a:t>
            </a:r>
            <a:r>
              <a:rPr lang="en-US" sz="1800" b="0" dirty="0"/>
              <a:t> social skills. </a:t>
            </a:r>
          </a:p>
          <a:p>
            <a:pPr>
              <a:buClr>
                <a:schemeClr val="tx1"/>
              </a:buClr>
              <a:buSzPct val="100000"/>
              <a:buFont typeface="Arial" panose="020B0604020202020204" pitchFamily="34" charset="0"/>
              <a:buChar char="•"/>
            </a:pPr>
            <a:r>
              <a:rPr lang="en-US" sz="1800" b="0" dirty="0"/>
              <a:t>If a kindergarten student’s score does not indicate that they demonstrate the minimally expected skill in one or more areas at the respective timepoint (fall or spring), their score is categorized as not ready or below the benchmark (fall) and below the benchmark (spring). </a:t>
            </a:r>
          </a:p>
        </p:txBody>
      </p:sp>
      <p:pic>
        <p:nvPicPr>
          <p:cNvPr id="11" name="Picture 10">
            <a:extLst>
              <a:ext uri="{FF2B5EF4-FFF2-40B4-BE49-F238E27FC236}">
                <a16:creationId xmlns:a16="http://schemas.microsoft.com/office/drawing/2014/main" id="{2A9CC30A-D117-7919-16D7-EF410E640A2A}"/>
              </a:ext>
            </a:extLst>
          </p:cNvPr>
          <p:cNvPicPr>
            <a:picLocks noChangeAspect="1"/>
          </p:cNvPicPr>
          <p:nvPr/>
        </p:nvPicPr>
        <p:blipFill>
          <a:blip r:embed="rId3"/>
          <a:stretch>
            <a:fillRect/>
          </a:stretch>
        </p:blipFill>
        <p:spPr>
          <a:xfrm>
            <a:off x="983685" y="3852083"/>
            <a:ext cx="10224629" cy="2684096"/>
          </a:xfrm>
          <a:prstGeom prst="rect">
            <a:avLst/>
          </a:prstGeom>
        </p:spPr>
      </p:pic>
    </p:spTree>
    <p:extLst>
      <p:ext uri="{BB962C8B-B14F-4D97-AF65-F5344CB8AC3E}">
        <p14:creationId xmlns:p14="http://schemas.microsoft.com/office/powerpoint/2010/main" val="1565360637"/>
      </p:ext>
    </p:extLst>
  </p:cSld>
  <p:clrMapOvr>
    <a:masterClrMapping/>
  </p:clrMapOvr>
</p:sld>
</file>

<file path=ppt/theme/theme1.xml><?xml version="1.0" encoding="utf-8"?>
<a:theme xmlns:a="http://schemas.openxmlformats.org/drawingml/2006/main" name="UVA Curry School of Education and Human Development 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T_Slides_2024-2025_DRAFT_am_kch" id="{0E5B4AC0-6385-8E4E-BF48-6AF2404F2507}" vid="{99DDF228-94B4-864D-96B4-561D1E073B27}"/>
    </a:ext>
  </a:extLst>
</a:theme>
</file>

<file path=ppt/theme/theme2.xml><?xml version="1.0" encoding="utf-8"?>
<a:theme xmlns:a="http://schemas.openxmlformats.org/drawingml/2006/main" name="UVA Curry School of Education and Human Development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T_Slides_2024-2025_DRAFT_am_kch" id="{0E5B4AC0-6385-8E4E-BF48-6AF2404F2507}" vid="{72609B7A-C7AB-DE45-94CD-D62FC998AA2E}"/>
    </a:ext>
  </a:extLst>
</a:theme>
</file>

<file path=ppt/theme/theme3.xml><?xml version="1.0" encoding="utf-8"?>
<a:theme xmlns:a="http://schemas.openxmlformats.org/drawingml/2006/main" name="1_UVA Curry School of Education and Human Development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921236-F924-5141-B3F1-FB626E00AD2A}" vid="{A86B0FEB-ABCE-D240-8ACF-4EDA0D518F9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467414DD77A429FDD9CAB0B1FA632" ma:contentTypeVersion="12" ma:contentTypeDescription="Create a new document." ma:contentTypeScope="" ma:versionID="17bb4ad808d27ecc21c64aed22e55f5f">
  <xsd:schema xmlns:xsd="http://www.w3.org/2001/XMLSchema" xmlns:xs="http://www.w3.org/2001/XMLSchema" xmlns:p="http://schemas.microsoft.com/office/2006/metadata/properties" xmlns:ns2="c10f63cd-8abb-4491-afc2-92fb5b040017" xmlns:ns3="761646f7-975b-4f1e-bc04-33e1021712f2" targetNamespace="http://schemas.microsoft.com/office/2006/metadata/properties" ma:root="true" ma:fieldsID="9d41f47b0d150dfe59302ccec69ef299" ns2:_="" ns3:_="">
    <xsd:import namespace="c10f63cd-8abb-4491-afc2-92fb5b040017"/>
    <xsd:import namespace="761646f7-975b-4f1e-bc04-33e1021712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f63cd-8abb-4491-afc2-92fb5b040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1646f7-975b-4f1e-bc04-33e1021712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61646f7-975b-4f1e-bc04-33e1021712f2">
      <UserInfo>
        <DisplayName>SharingLinks.88d1e24a-6244-49ea-997c-08a3fc5a4ac1.Flexible.265bbbd6-a667-4551-9103-bc589f474767</DisplayName>
        <AccountId>60</AccountId>
        <AccountType/>
      </UserInfo>
      <UserInfo>
        <DisplayName>Farina, Lauren Ashton (tdf9fp)</DisplayName>
        <AccountId>67</AccountId>
        <AccountType/>
      </UserInfo>
      <UserInfo>
        <DisplayName>Weaver, Wanda L (wlw6n)</DisplayName>
        <AccountId>13</AccountId>
        <AccountType/>
      </UserInfo>
      <UserInfo>
        <DisplayName>Lydic, Sarah V (svl3m)</DisplayName>
        <AccountId>20</AccountId>
        <AccountType/>
      </UserInfo>
      <UserInfo>
        <DisplayName>Davis, Jenifer Leigh (jls3y)</DisplayName>
        <AccountId>7</AccountId>
        <AccountType/>
      </UserInfo>
      <UserInfo>
        <DisplayName>Kinsella, Katie (kjk4xx)</DisplayName>
        <AccountId>70</AccountId>
        <AccountType/>
      </UserInfo>
      <UserInfo>
        <DisplayName>McCray, Angel Allen (bxg8ga)</DisplayName>
        <AccountId>71</AccountId>
        <AccountType/>
      </UserInfo>
      <UserInfo>
        <DisplayName>Kiley, Ryan D (rdk9km)</DisplayName>
        <AccountId>14</AccountId>
        <AccountType/>
      </UserInfo>
      <UserInfo>
        <DisplayName>Hughes, Kelly Cush (kac5y)</DisplayName>
        <AccountId>72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C8A8A-1BCF-4CC8-A1BD-37FE377DED63}">
  <ds:schemaRefs>
    <ds:schemaRef ds:uri="761646f7-975b-4f1e-bc04-33e1021712f2"/>
    <ds:schemaRef ds:uri="c10f63cd-8abb-4491-afc2-92fb5b0400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01EDE5-C82E-4AB0-BBE0-D32CF93FF814}">
  <ds:schemaRefs>
    <ds:schemaRef ds:uri="761646f7-975b-4f1e-bc04-33e1021712f2"/>
    <ds:schemaRef ds:uri="c10f63cd-8abb-4491-afc2-92fb5b0400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4297B3-5D7C-4E5D-9856-A7838CC0E5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4504</TotalTime>
  <Words>1873</Words>
  <Application>Microsoft Macintosh PowerPoint</Application>
  <PresentationFormat>Widescreen</PresentationFormat>
  <Paragraphs>184</Paragraphs>
  <Slides>20</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Franklin Gothic Book</vt:lpstr>
      <vt:lpstr>Libre Franklin</vt:lpstr>
      <vt:lpstr>Trebuchet MS</vt:lpstr>
      <vt:lpstr>Wingdings</vt:lpstr>
      <vt:lpstr>UVA Curry School of Education and Human Development Title Slide</vt:lpstr>
      <vt:lpstr>UVA Curry School of Education and Human Development Body Slide</vt:lpstr>
      <vt:lpstr>1_UVA Curry School of Education and Human Development Body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Maguire, Carolyn Anne (cam2nf)</dc:creator>
  <cp:lastModifiedBy>Weaver, Wanda L (wlw6n)</cp:lastModifiedBy>
  <cp:revision>182</cp:revision>
  <dcterms:created xsi:type="dcterms:W3CDTF">2022-05-26T17:31:44Z</dcterms:created>
  <dcterms:modified xsi:type="dcterms:W3CDTF">2024-07-19T14:34:40Z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0x010100737467414DD77A429FDD9CAB0B1FA632</vt:lpwstr>
  </property>
  <property fmtid="{D5CDD505-2E9C-101B-9397-08002B2CF9AE}" pid="3" name="MediaServiceImageTags">
    <vt:lpwstr/>
  </property>
</Properties>
</file>